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24"/>
  </p:notesMasterIdLst>
  <p:handoutMasterIdLst>
    <p:handoutMasterId r:id="rId25"/>
  </p:handoutMasterIdLst>
  <p:sldIdLst>
    <p:sldId id="314" r:id="rId5"/>
    <p:sldId id="315" r:id="rId6"/>
    <p:sldId id="299" r:id="rId7"/>
    <p:sldId id="328" r:id="rId8"/>
    <p:sldId id="322" r:id="rId9"/>
    <p:sldId id="300" r:id="rId10"/>
    <p:sldId id="323" r:id="rId11"/>
    <p:sldId id="332" r:id="rId12"/>
    <p:sldId id="301" r:id="rId13"/>
    <p:sldId id="326" r:id="rId14"/>
    <p:sldId id="333" r:id="rId15"/>
    <p:sldId id="302" r:id="rId16"/>
    <p:sldId id="311" r:id="rId17"/>
    <p:sldId id="312" r:id="rId18"/>
    <p:sldId id="303" r:id="rId19"/>
    <p:sldId id="330" r:id="rId20"/>
    <p:sldId id="334" r:id="rId21"/>
    <p:sldId id="316" r:id="rId22"/>
    <p:sldId id="317" r:id="rId23"/>
  </p:sldIdLst>
  <p:sldSz cx="9144000" cy="5715000" type="screen16x10"/>
  <p:notesSz cx="6858000" cy="9144000"/>
  <p:custDataLst>
    <p:tags r:id="rId2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3"/>
    <a:srgbClr val="E7EFF7"/>
    <a:srgbClr val="CBDDEF"/>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6" autoAdjust="0"/>
    <p:restoredTop sz="93783" autoAdjust="0"/>
  </p:normalViewPr>
  <p:slideViewPr>
    <p:cSldViewPr snapToGrid="0" showGuides="1">
      <p:cViewPr varScale="1">
        <p:scale>
          <a:sx n="157" d="100"/>
          <a:sy n="157" d="100"/>
        </p:scale>
        <p:origin x="300" y="126"/>
      </p:cViewPr>
      <p:guideLst>
        <p:guide orient="horz" pos="1800"/>
        <p:guide pos="4241"/>
        <p:guide pos="4695"/>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en-GB" sz="1000" smtClean="0">
                <a:latin typeface="Verdana" pitchFamily="34" charset="0"/>
                <a:ea typeface="Verdana" pitchFamily="34" charset="0"/>
                <a:cs typeface="Verdana" pitchFamily="34" charset="0"/>
              </a:rPr>
              <a:t>27/10/2021</a:t>
            </a:fld>
            <a:endParaRPr lang="en-GB"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en-GB" sz="1000" smtClean="0">
                <a:latin typeface="Verdana" pitchFamily="34" charset="0"/>
                <a:ea typeface="Verdana" pitchFamily="34" charset="0"/>
                <a:cs typeface="Verdana" pitchFamily="34" charset="0"/>
              </a:rPr>
              <a:t>‹#›</a:t>
            </a:fld>
            <a:endParaRPr lang="en-GB"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GB" smtClean="0"/>
              <a:pPr/>
              <a:t>27/10/2021</a:t>
            </a:fld>
            <a:endParaRPr lang="en-GB"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GB" smtClean="0"/>
              <a:pPr/>
              <a:t>‹#›</a:t>
            </a:fld>
            <a:endParaRPr lang="en-GB"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3</a:t>
            </a:fld>
            <a:endParaRPr lang="en-GB" dirty="0"/>
          </a:p>
        </p:txBody>
      </p:sp>
    </p:spTree>
    <p:extLst>
      <p:ext uri="{BB962C8B-B14F-4D97-AF65-F5344CB8AC3E}">
        <p14:creationId xmlns:p14="http://schemas.microsoft.com/office/powerpoint/2010/main" val="235759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6</a:t>
            </a:fld>
            <a:endParaRPr lang="en-GB" dirty="0"/>
          </a:p>
        </p:txBody>
      </p:sp>
    </p:spTree>
    <p:extLst>
      <p:ext uri="{BB962C8B-B14F-4D97-AF65-F5344CB8AC3E}">
        <p14:creationId xmlns:p14="http://schemas.microsoft.com/office/powerpoint/2010/main" val="3098992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9</a:t>
            </a:fld>
            <a:endParaRPr lang="en-GB" dirty="0"/>
          </a:p>
        </p:txBody>
      </p:sp>
    </p:spTree>
    <p:extLst>
      <p:ext uri="{BB962C8B-B14F-4D97-AF65-F5344CB8AC3E}">
        <p14:creationId xmlns:p14="http://schemas.microsoft.com/office/powerpoint/2010/main" val="323333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12</a:t>
            </a:fld>
            <a:endParaRPr lang="en-GB" dirty="0"/>
          </a:p>
        </p:txBody>
      </p:sp>
    </p:spTree>
    <p:extLst>
      <p:ext uri="{BB962C8B-B14F-4D97-AF65-F5344CB8AC3E}">
        <p14:creationId xmlns:p14="http://schemas.microsoft.com/office/powerpoint/2010/main" val="338860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15</a:t>
            </a:fld>
            <a:endParaRPr lang="en-GB" dirty="0"/>
          </a:p>
        </p:txBody>
      </p:sp>
    </p:spTree>
    <p:extLst>
      <p:ext uri="{BB962C8B-B14F-4D97-AF65-F5344CB8AC3E}">
        <p14:creationId xmlns:p14="http://schemas.microsoft.com/office/powerpoint/2010/main" val="373739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baseline="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8" name="Grafik 17">
            <a:extLst>
              <a:ext uri="{FF2B5EF4-FFF2-40B4-BE49-F238E27FC236}">
                <a16:creationId xmlns:a16="http://schemas.microsoft.com/office/drawing/2014/main" id="{35A845CD-2D10-42BB-97DB-CDA723EE9EBF}"/>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1A49BD17-4238-4565-A4B6-2E20A7C19FA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Max. 2 lines of text for chapter header</a:t>
            </a:r>
          </a:p>
        </p:txBody>
      </p:sp>
      <p:sp>
        <p:nvSpPr>
          <p:cNvPr id="2" name="Datumsplatzhalter 1"/>
          <p:cNvSpPr>
            <a:spLocks noGrp="1"/>
          </p:cNvSpPr>
          <p:nvPr>
            <p:ph type="dt" sz="half" idx="13"/>
          </p:nvPr>
        </p:nvSpPr>
        <p:spPr/>
        <p:txBody>
          <a:bodyPr/>
          <a:lstStyle/>
          <a:p>
            <a:r>
              <a:rPr lang="en-GB"/>
              <a:t>16.10.2015</a:t>
            </a:r>
            <a:endParaRPr lang="en-GB" dirty="0"/>
          </a:p>
        </p:txBody>
      </p:sp>
      <p:sp>
        <p:nvSpPr>
          <p:cNvPr id="3" name="Fußzeilenplatzhalter 2"/>
          <p:cNvSpPr>
            <a:spLocks noGrp="1"/>
          </p:cNvSpPr>
          <p:nvPr>
            <p:ph type="ftr" sz="quarter" idx="14"/>
          </p:nvPr>
        </p:nvSpPr>
        <p:spPr/>
        <p:txBody>
          <a:bodyPr/>
          <a:lstStyle/>
          <a:p>
            <a:r>
              <a:rPr lang="en-GB"/>
              <a:t>Platz für Autor und LVA-Nummer</a:t>
            </a:r>
            <a:endParaRPr lang="en-GB" dirty="0"/>
          </a:p>
        </p:txBody>
      </p:sp>
      <p:sp>
        <p:nvSpPr>
          <p:cNvPr id="6" name="Foliennummernplatzhalter 5"/>
          <p:cNvSpPr>
            <a:spLocks noGrp="1"/>
          </p:cNvSpPr>
          <p:nvPr>
            <p:ph type="sldNum" sz="quarter" idx="15"/>
          </p:nvPr>
        </p:nvSpPr>
        <p:spPr/>
        <p:txBody>
          <a:bodyPr/>
          <a:lstStyle/>
          <a:p>
            <a:r>
              <a:rPr lang="en-GB" dirty="0"/>
              <a:t>Page </a:t>
            </a:r>
            <a:fld id="{BE3DC40E-DBBE-4E2D-9EEC-FBF0DA0E9179}" type="slidenum">
              <a:rPr lang="en-GB" smtClean="0"/>
              <a:pPr/>
              <a:t>‹#›</a:t>
            </a:fld>
            <a:endParaRPr lang="en-GB" dirty="0"/>
          </a:p>
        </p:txBody>
      </p:sp>
      <p:pic>
        <p:nvPicPr>
          <p:cNvPr id="18" name="Grafik 17">
            <a:extLst>
              <a:ext uri="{FF2B5EF4-FFF2-40B4-BE49-F238E27FC236}">
                <a16:creationId xmlns:a16="http://schemas.microsoft.com/office/drawing/2014/main" id="{89CCD104-DEA0-4048-8CA3-CAB740FC066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2F980AF-DDD0-4966-B1E7-E1B87083C7C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1 line for chapter header</a:t>
            </a:r>
          </a:p>
        </p:txBody>
      </p:sp>
      <p:sp>
        <p:nvSpPr>
          <p:cNvPr id="14" name="Textplatzhalter 9"/>
          <p:cNvSpPr>
            <a:spLocks noGrp="1"/>
          </p:cNvSpPr>
          <p:nvPr>
            <p:ph type="body" sz="quarter" idx="11" hasCustomPrompt="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4" name="Date Placeholder 3"/>
          <p:cNvSpPr>
            <a:spLocks noGrp="1"/>
          </p:cNvSpPr>
          <p:nvPr>
            <p:ph type="dt" sz="half" idx="12"/>
          </p:nvPr>
        </p:nvSpPr>
        <p:spPr/>
        <p:txBody>
          <a:bodyPr/>
          <a:lstStyle/>
          <a:p>
            <a:r>
              <a:rPr lang="en-GB"/>
              <a:t>16.10.2015</a:t>
            </a:r>
            <a:endParaRPr lang="en-GB" dirty="0"/>
          </a:p>
        </p:txBody>
      </p:sp>
      <p:sp>
        <p:nvSpPr>
          <p:cNvPr id="5" name="Footer Placeholder 4"/>
          <p:cNvSpPr>
            <a:spLocks noGrp="1"/>
          </p:cNvSpPr>
          <p:nvPr>
            <p:ph type="ftr" sz="quarter" idx="13"/>
          </p:nvPr>
        </p:nvSpPr>
        <p:spPr/>
        <p:txBody>
          <a:bodyPr/>
          <a:lstStyle/>
          <a:p>
            <a:r>
              <a:rPr lang="en-GB"/>
              <a:t>Platz für Autor und LVA-Nummer</a:t>
            </a:r>
            <a:endParaRPr lang="en-GB" dirty="0"/>
          </a:p>
        </p:txBody>
      </p:sp>
      <p:sp>
        <p:nvSpPr>
          <p:cNvPr id="6" name="Slide Number Placeholder 5"/>
          <p:cNvSpPr>
            <a:spLocks noGrp="1"/>
          </p:cNvSpPr>
          <p:nvPr>
            <p:ph type="sldNum" sz="quarter" idx="14"/>
          </p:nvPr>
        </p:nvSpPr>
        <p:spPr/>
        <p:txBody>
          <a:bodyPr/>
          <a:lstStyle/>
          <a:p>
            <a:r>
              <a:rPr lang="en-GB" dirty="0"/>
              <a:t>Page </a:t>
            </a:r>
            <a:fld id="{BE3DC40E-DBBE-4E2D-9EEC-FBF0DA0E9179}" type="slidenum">
              <a:rPr lang="en-GB" smtClean="0"/>
              <a:pPr/>
              <a:t>‹#›</a:t>
            </a:fld>
            <a:endParaRPr lang="en-GB" dirty="0"/>
          </a:p>
        </p:txBody>
      </p:sp>
      <p:pic>
        <p:nvPicPr>
          <p:cNvPr id="21" name="Grafik 20">
            <a:extLst>
              <a:ext uri="{FF2B5EF4-FFF2-40B4-BE49-F238E27FC236}">
                <a16:creationId xmlns:a16="http://schemas.microsoft.com/office/drawing/2014/main" id="{416AA66B-0354-461B-A799-CF3EFFC17D87}"/>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D0ECE620-FB2B-4217-AA10-439373F15D4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en-GB" dirty="0"/>
              <a:t>Placeholder for objects</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el 1"/>
          <p:cNvSpPr>
            <a:spLocks noGrp="1"/>
          </p:cNvSpPr>
          <p:nvPr>
            <p:ph type="title"/>
          </p:nvPr>
        </p:nvSpPr>
        <p:spPr/>
        <p:txBody>
          <a:bodyPr/>
          <a:lstStyle/>
          <a:p>
            <a:r>
              <a:rPr lang="en-US"/>
              <a:t>Click to edit Master title style</a:t>
            </a:r>
            <a:endParaRPr lang="en-GB" dirty="0"/>
          </a:p>
        </p:txBody>
      </p:sp>
      <p:pic>
        <p:nvPicPr>
          <p:cNvPr id="9" name="Grafik 8">
            <a:extLst>
              <a:ext uri="{FF2B5EF4-FFF2-40B4-BE49-F238E27FC236}">
                <a16:creationId xmlns:a16="http://schemas.microsoft.com/office/drawing/2014/main" id="{293310F7-117D-4045-8610-3277CC5ED29B}"/>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r>
              <a:rPr lang="en-GB"/>
              <a:t>16.10.2015</a:t>
            </a:r>
            <a:endParaRPr lang="en-GB" dirty="0"/>
          </a:p>
        </p:txBody>
      </p:sp>
      <p:sp>
        <p:nvSpPr>
          <p:cNvPr id="9" name="Fußzeilenplatzhalter 8"/>
          <p:cNvSpPr>
            <a:spLocks noGrp="1"/>
          </p:cNvSpPr>
          <p:nvPr>
            <p:ph type="ftr" sz="quarter" idx="11"/>
          </p:nvPr>
        </p:nvSpPr>
        <p:spPr/>
        <p:txBody>
          <a:bodyPr/>
          <a:lstStyle/>
          <a:p>
            <a:r>
              <a:rPr lang="en-GB"/>
              <a:t>Platz für Autor und LVA-Nummer</a:t>
            </a:r>
            <a:endParaRPr lang="en-GB" dirty="0"/>
          </a:p>
        </p:txBody>
      </p:sp>
      <p:sp>
        <p:nvSpPr>
          <p:cNvPr id="10" name="Foliennummernplatzhalter 9"/>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1</a:t>
            </a:r>
          </a:p>
        </p:txBody>
      </p:sp>
      <p:sp>
        <p:nvSpPr>
          <p:cNvPr id="5" name="Datumsplatzhalter 4"/>
          <p:cNvSpPr>
            <a:spLocks noGrp="1"/>
          </p:cNvSpPr>
          <p:nvPr>
            <p:ph type="dt" sz="half" idx="14"/>
          </p:nvPr>
        </p:nvSpPr>
        <p:spPr/>
        <p:txBody>
          <a:bodyPr/>
          <a:lstStyle/>
          <a:p>
            <a:r>
              <a:rPr lang="en-GB"/>
              <a:t>16.10.2015</a:t>
            </a:r>
            <a:endParaRPr lang="en-GB" dirty="0"/>
          </a:p>
        </p:txBody>
      </p:sp>
      <p:sp>
        <p:nvSpPr>
          <p:cNvPr id="11" name="Fußzeilenplatzhalter 10"/>
          <p:cNvSpPr>
            <a:spLocks noGrp="1"/>
          </p:cNvSpPr>
          <p:nvPr>
            <p:ph type="ftr" sz="quarter" idx="15"/>
          </p:nvPr>
        </p:nvSpPr>
        <p:spPr/>
        <p:txBody>
          <a:bodyPr/>
          <a:lstStyle/>
          <a:p>
            <a:r>
              <a:rPr lang="en-GB"/>
              <a:t>Platz für Autor und LVA-Nummer</a:t>
            </a:r>
            <a:endParaRPr lang="en-GB" dirty="0"/>
          </a:p>
        </p:txBody>
      </p:sp>
      <p:sp>
        <p:nvSpPr>
          <p:cNvPr id="12" name="Foliennummernplatzhalter 11"/>
          <p:cNvSpPr>
            <a:spLocks noGrp="1"/>
          </p:cNvSpPr>
          <p:nvPr>
            <p:ph type="sldNum" sz="quarter" idx="16"/>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2</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r>
              <a:rPr lang="en-GB"/>
              <a:t>16.10.2015</a:t>
            </a:r>
            <a:endParaRPr lang="en-GB" dirty="0"/>
          </a:p>
        </p:txBody>
      </p:sp>
      <p:sp>
        <p:nvSpPr>
          <p:cNvPr id="9" name="Fußzeilenplatzhalter 8"/>
          <p:cNvSpPr>
            <a:spLocks noGrp="1"/>
          </p:cNvSpPr>
          <p:nvPr>
            <p:ph type="ftr" sz="quarter" idx="12"/>
          </p:nvPr>
        </p:nvSpPr>
        <p:spPr/>
        <p:txBody>
          <a:bodyPr/>
          <a:lstStyle/>
          <a:p>
            <a:r>
              <a:rPr lang="en-GB"/>
              <a:t>Platz für Autor und LVA-Nummer</a:t>
            </a:r>
            <a:endParaRPr lang="en-GB" dirty="0"/>
          </a:p>
        </p:txBody>
      </p:sp>
      <p:sp>
        <p:nvSpPr>
          <p:cNvPr id="10" name="Foliennummernplatzhalter 9"/>
          <p:cNvSpPr>
            <a:spLocks noGrp="1"/>
          </p:cNvSpPr>
          <p:nvPr>
            <p:ph type="sldNum" sz="quarter" idx="13"/>
          </p:nvPr>
        </p:nvSpPr>
        <p:spPr/>
        <p:txBody>
          <a:bodyPr/>
          <a:lstStyle/>
          <a:p>
            <a:r>
              <a:rPr lang="en-GB" dirty="0"/>
              <a:t>Page </a:t>
            </a:r>
            <a:fld id="{BE3DC40E-DBBE-4E2D-9EEC-FBF0DA0E9179}" type="slidenum">
              <a:rPr lang="en-GB" smtClean="0"/>
              <a:t>‹#›</a:t>
            </a:fld>
            <a:endParaRPr lang="en-GB"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e-DE" dirty="0"/>
              <a:t>Platz für</a:t>
            </a:r>
            <a:br>
              <a:rPr lang="de-DE" dirty="0"/>
            </a:br>
            <a:r>
              <a:rPr lang="de-DE" dirty="0" err="1"/>
              <a:t>titel</a:t>
            </a:r>
            <a:r>
              <a:rPr lang="de-DE" dirty="0"/>
              <a:t> und </a:t>
            </a:r>
            <a:r>
              <a:rPr lang="de-DE" dirty="0" err="1"/>
              <a:t>text</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Bildplatzhalter 8"/>
          <p:cNvSpPr>
            <a:spLocks noGrp="1"/>
          </p:cNvSpPr>
          <p:nvPr>
            <p:ph type="pic" sz="quarter" idx="13" hasCustomPrompt="1"/>
          </p:nvPr>
        </p:nvSpPr>
        <p:spPr>
          <a:xfrm>
            <a:off x="1549400" y="5296958"/>
            <a:ext cx="763200" cy="294000"/>
          </a:xfrm>
        </p:spPr>
        <p:txBody>
          <a:bodyPr lIns="36000" tIns="72000" bIns="0">
            <a:noAutofit/>
          </a:bodyPr>
          <a:lstStyle>
            <a:lvl1pPr marL="0" indent="0">
              <a:lnSpc>
                <a:spcPts val="750"/>
              </a:lnSpc>
              <a:spcBef>
                <a:spcPts val="0"/>
              </a:spcBef>
              <a:buNone/>
              <a:defRPr sz="667" baseline="0"/>
            </a:lvl1pPr>
          </a:lstStyle>
          <a:p>
            <a:r>
              <a:rPr lang="de-AT" dirty="0"/>
              <a:t>Platz für ein Partnerlogo</a:t>
            </a:r>
          </a:p>
        </p:txBody>
      </p:sp>
      <p:sp>
        <p:nvSpPr>
          <p:cNvPr id="8" name="Textplatzhalter 5"/>
          <p:cNvSpPr>
            <a:spLocks noGrp="1"/>
          </p:cNvSpPr>
          <p:nvPr>
            <p:ph type="body" sz="quarter" idx="25" hasCustomPrompt="1"/>
          </p:nvPr>
        </p:nvSpPr>
        <p:spPr>
          <a:xfrm>
            <a:off x="548268" y="4939509"/>
            <a:ext cx="7938000" cy="231773"/>
          </a:xfrm>
        </p:spPr>
        <p:txBody>
          <a:bodyPr anchor="b">
            <a:noAutofit/>
          </a:bodyPr>
          <a:lstStyle>
            <a:lvl1pPr marL="0" indent="0">
              <a:lnSpc>
                <a:spcPct val="83000"/>
              </a:lnSpc>
              <a:buNone/>
              <a:defRPr sz="667" b="0">
                <a:latin typeface="+mn-lt"/>
              </a:defRPr>
            </a:lvl1pPr>
            <a:lvl2pPr marL="164993" indent="0">
              <a:lnSpc>
                <a:spcPts val="833"/>
              </a:lnSpc>
              <a:buNone/>
              <a:defRPr sz="625"/>
            </a:lvl2pPr>
            <a:lvl3pPr marL="329987" indent="0">
              <a:lnSpc>
                <a:spcPts val="833"/>
              </a:lnSpc>
              <a:buNone/>
              <a:defRPr sz="625"/>
            </a:lvl3pPr>
            <a:lvl4pPr marL="494980" indent="0">
              <a:lnSpc>
                <a:spcPts val="833"/>
              </a:lnSpc>
              <a:buNone/>
              <a:defRPr sz="625"/>
            </a:lvl4pPr>
            <a:lvl5pPr marL="659974" indent="0">
              <a:lnSpc>
                <a:spcPts val="833"/>
              </a:lnSpc>
              <a:buNone/>
              <a:defRPr sz="625"/>
            </a:lvl5pPr>
          </a:lstStyle>
          <a:p>
            <a:pPr lvl="0"/>
            <a:r>
              <a:rPr lang="de-DE" dirty="0"/>
              <a:t>Quelle: Textmasterformat bearbeiten</a:t>
            </a:r>
          </a:p>
        </p:txBody>
      </p:sp>
      <p:sp>
        <p:nvSpPr>
          <p:cNvPr id="9" name="Datumsplatzhalter 8"/>
          <p:cNvSpPr>
            <a:spLocks noGrp="1"/>
          </p:cNvSpPr>
          <p:nvPr>
            <p:ph type="dt" sz="half" idx="26"/>
          </p:nvPr>
        </p:nvSpPr>
        <p:spPr/>
        <p:txBody>
          <a:bodyPr/>
          <a:lstStyle/>
          <a:p>
            <a:r>
              <a:rPr lang="en-GB"/>
              <a:t>16.10.2015</a:t>
            </a:r>
            <a:endParaRPr lang="en-US" dirty="0"/>
          </a:p>
        </p:txBody>
      </p:sp>
      <p:sp>
        <p:nvSpPr>
          <p:cNvPr id="10" name="Fußzeilenplatzhalter 9"/>
          <p:cNvSpPr>
            <a:spLocks noGrp="1"/>
          </p:cNvSpPr>
          <p:nvPr>
            <p:ph type="ftr" sz="quarter" idx="27"/>
          </p:nvPr>
        </p:nvSpPr>
        <p:spPr/>
        <p:txBody>
          <a:bodyPr/>
          <a:lstStyle/>
          <a:p>
            <a:r>
              <a:rPr lang="en-US"/>
              <a:t>Platz für Autor und LVA-Nummer</a:t>
            </a:r>
            <a:endParaRPr lang="en-US" dirty="0"/>
          </a:p>
        </p:txBody>
      </p:sp>
      <p:sp>
        <p:nvSpPr>
          <p:cNvPr id="11" name="Foliennummernplatzhalter 10"/>
          <p:cNvSpPr>
            <a:spLocks noGrp="1"/>
          </p:cNvSpPr>
          <p:nvPr>
            <p:ph type="sldNum" sz="quarter" idx="28"/>
          </p:nvPr>
        </p:nvSpPr>
        <p:spPr/>
        <p:txBody>
          <a:bodyPr/>
          <a:lstStyle/>
          <a:p>
            <a:fld id="{68F3185B-C653-42AE-8B74-FF214C291574}" type="slidenum">
              <a:rPr lang="en-US" smtClean="0"/>
              <a:pPr/>
              <a:t>‹#›</a:t>
            </a:fld>
            <a:endParaRPr lang="en-US"/>
          </a:p>
        </p:txBody>
      </p:sp>
    </p:spTree>
    <p:extLst>
      <p:ext uri="{BB962C8B-B14F-4D97-AF65-F5344CB8AC3E}">
        <p14:creationId xmlns:p14="http://schemas.microsoft.com/office/powerpoint/2010/main" val="183712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uppieren 23"/>
          <p:cNvGrpSpPr/>
          <p:nvPr userDrawn="1"/>
        </p:nvGrpSpPr>
        <p:grpSpPr>
          <a:xfrm>
            <a:off x="287338" y="603319"/>
            <a:ext cx="8552850" cy="1731679"/>
            <a:chOff x="287338" y="603319"/>
            <a:chExt cx="8552850" cy="2037600"/>
          </a:xfrm>
        </p:grpSpPr>
        <p:sp>
          <p:nvSpPr>
            <p:cNvPr id="26" name="Rechteck 25"/>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7" name="Rechteck 2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8" y="1294973"/>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6"/>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9" name="Grafik 18">
            <a:extLst>
              <a:ext uri="{FF2B5EF4-FFF2-40B4-BE49-F238E27FC236}">
                <a16:creationId xmlns:a16="http://schemas.microsoft.com/office/drawing/2014/main" id="{BE16B78E-14FB-4C1E-8625-0D5A429E49F4}"/>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B62297-FBCA-40E7-A876-7818F7A81C7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r>
              <a:rPr lang="en-GB"/>
              <a:t>16.10.2015</a:t>
            </a:r>
            <a:endParaRPr lang="en-GB" dirty="0"/>
          </a:p>
        </p:txBody>
      </p:sp>
      <p:sp>
        <p:nvSpPr>
          <p:cNvPr id="8" name="Fußzeilenplatzhalter 7"/>
          <p:cNvSpPr>
            <a:spLocks noGrp="1"/>
          </p:cNvSpPr>
          <p:nvPr>
            <p:ph type="ftr" sz="quarter" idx="11"/>
          </p:nvPr>
        </p:nvSpPr>
        <p:spPr/>
        <p:txBody>
          <a:bodyPr/>
          <a:lstStyle/>
          <a:p>
            <a:r>
              <a:rPr lang="en-GB"/>
              <a:t>Platz für Autor und LVA-Nummer</a:t>
            </a:r>
            <a:endParaRPr lang="en-GB" dirty="0"/>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1" name="Grafik 20">
            <a:extLst>
              <a:ext uri="{FF2B5EF4-FFF2-40B4-BE49-F238E27FC236}">
                <a16:creationId xmlns:a16="http://schemas.microsoft.com/office/drawing/2014/main" id="{BA9844F5-FA66-4582-86D9-5CEB57D8151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B702B7F6-CDD2-4C6E-BBC1-61A114A8A82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4"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1" name="Grafik 20">
            <a:extLst>
              <a:ext uri="{FF2B5EF4-FFF2-40B4-BE49-F238E27FC236}">
                <a16:creationId xmlns:a16="http://schemas.microsoft.com/office/drawing/2014/main" id="{A463F4F5-A20D-4A70-B3F9-6AD8A3EE255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AB68F06-4800-4D63-9DF2-372B23A8EC2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617341" y="5141369"/>
            <a:ext cx="1831485" cy="294763"/>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2" name="Rechteck 11"/>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3" name="Rechteck 12"/>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2" name="Grafik 21">
            <a:extLst>
              <a:ext uri="{FF2B5EF4-FFF2-40B4-BE49-F238E27FC236}">
                <a16:creationId xmlns:a16="http://schemas.microsoft.com/office/drawing/2014/main" id="{330D039B-1A60-42B3-A3E1-B44D86C63C0C}"/>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5D9B1B1-5069-4351-A01A-8CD09728414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4" name="Grafik 23">
            <a:extLst>
              <a:ext uri="{FF2B5EF4-FFF2-40B4-BE49-F238E27FC236}">
                <a16:creationId xmlns:a16="http://schemas.microsoft.com/office/drawing/2014/main" id="{ABF9D4AB-1FA6-4101-9EE8-B852A65B2A1E}"/>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4" name="Grafik 13">
            <a:extLst>
              <a:ext uri="{FF2B5EF4-FFF2-40B4-BE49-F238E27FC236}">
                <a16:creationId xmlns:a16="http://schemas.microsoft.com/office/drawing/2014/main" id="{DDF8959B-5028-481F-A01F-8628D9F2E0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3"/>
            <a:ext cx="1835942" cy="295313"/>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3" name="Grafik 22">
            <a:extLst>
              <a:ext uri="{FF2B5EF4-FFF2-40B4-BE49-F238E27FC236}">
                <a16:creationId xmlns:a16="http://schemas.microsoft.com/office/drawing/2014/main" id="{904218C8-068C-46BC-ADE6-6BC8A468BF77}"/>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D487AD36-3E46-4F41-8B5C-B79909802D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7" name="Grafik 16">
            <a:extLst>
              <a:ext uri="{FF2B5EF4-FFF2-40B4-BE49-F238E27FC236}">
                <a16:creationId xmlns:a16="http://schemas.microsoft.com/office/drawing/2014/main" id="{63D0D44A-5625-4C70-A2EB-08D982355B99}"/>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3" name="Grafik 12">
            <a:extLst>
              <a:ext uri="{FF2B5EF4-FFF2-40B4-BE49-F238E27FC236}">
                <a16:creationId xmlns:a16="http://schemas.microsoft.com/office/drawing/2014/main" id="{D91D1A92-B997-47B5-A14A-E2A501C20D0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615113" y="5141094"/>
            <a:ext cx="1835942" cy="295313"/>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en-GB"/>
              <a:t>Platz für Autor und LVA-Nummer</a:t>
            </a:r>
            <a:endParaRPr lang="en-GB"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GB" dirty="0"/>
              <a:t>Page </a:t>
            </a:r>
            <a:fld id="{BE3DC40E-DBBE-4E2D-9EEC-FBF0DA0E9179}" type="slidenum">
              <a:rPr lang="en-GB" smtClean="0"/>
              <a:pPr/>
              <a:t>‹#›</a:t>
            </a:fld>
            <a:endParaRPr lang="en-GB"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r>
              <a:rPr lang="en-GB"/>
              <a:t>16.10.2015</a:t>
            </a:r>
            <a:endParaRPr lang="en-GB"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GB" dirty="0" err="1"/>
              <a:t>Titelmasterformat</a:t>
            </a:r>
            <a:r>
              <a:rPr lang="en-GB" dirty="0"/>
              <a:t> </a:t>
            </a:r>
            <a:r>
              <a:rPr lang="en-GB" dirty="0" err="1"/>
              <a:t>durch</a:t>
            </a:r>
            <a:r>
              <a:rPr lang="en-GB" dirty="0"/>
              <a:t> </a:t>
            </a:r>
            <a:br>
              <a:rPr lang="en-GB" dirty="0"/>
            </a:br>
            <a:r>
              <a:rPr lang="en-GB" dirty="0" err="1"/>
              <a:t>Klicken</a:t>
            </a:r>
            <a:r>
              <a:rPr lang="en-GB" dirty="0"/>
              <a:t> </a:t>
            </a:r>
            <a:r>
              <a:rPr lang="en-GB" dirty="0" err="1"/>
              <a:t>bearbeiten</a:t>
            </a:r>
            <a:endParaRPr lang="en-GB" dirty="0"/>
          </a:p>
        </p:txBody>
      </p:sp>
      <p:pic>
        <p:nvPicPr>
          <p:cNvPr id="13" name="Grafik 12">
            <a:extLst>
              <a:ext uri="{FF2B5EF4-FFF2-40B4-BE49-F238E27FC236}">
                <a16:creationId xmlns:a16="http://schemas.microsoft.com/office/drawing/2014/main" id="{49925201-EC66-4A08-AB14-A541648A67DE}"/>
              </a:ext>
            </a:extLst>
          </p:cNvPr>
          <p:cNvPicPr>
            <a:picLocks noChangeAspect="1"/>
          </p:cNvPicPr>
          <p:nvPr userDrawn="1"/>
        </p:nvPicPr>
        <p:blipFill>
          <a:blip r:embed="rId18"/>
          <a:stretch>
            <a:fillRect/>
          </a:stretch>
        </p:blipFill>
        <p:spPr>
          <a:xfrm>
            <a:off x="7711621" y="288569"/>
            <a:ext cx="1170000" cy="617280"/>
          </a:xfrm>
          <a:prstGeom prst="rect">
            <a:avLst/>
          </a:prstGeom>
        </p:spPr>
      </p:pic>
      <p:pic>
        <p:nvPicPr>
          <p:cNvPr id="11" name="Grafik 10">
            <a:extLst>
              <a:ext uri="{FF2B5EF4-FFF2-40B4-BE49-F238E27FC236}">
                <a16:creationId xmlns:a16="http://schemas.microsoft.com/office/drawing/2014/main" id="{0A212EC7-C80F-4EBC-9817-97C85E0A8AEB}"/>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7567613" y="5359721"/>
            <a:ext cx="1318058" cy="21213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 id="2147483695" r:id="rId16"/>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5" userDrawn="1">
          <p15:clr>
            <a:srgbClr val="F26B43"/>
          </p15:clr>
        </p15:guide>
        <p15:guide id="12" orient="horz" pos="10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andreas.kallergis@univ-paris1.fr" TargetMode="External"/><Relationship Id="rId7" Type="http://schemas.openxmlformats.org/officeDocument/2006/relationships/hyperlink" Target="mailto:p.pistone@ibfd.org" TargetMode="External"/><Relationship Id="rId2" Type="http://schemas.openxmlformats.org/officeDocument/2006/relationships/hyperlink" Target="mailto:georg.kofler@wu.ac.at" TargetMode="External"/><Relationship Id="rId1" Type="http://schemas.openxmlformats.org/officeDocument/2006/relationships/slideLayout" Target="../slideLayouts/slideLayout6.xml"/><Relationship Id="rId6" Type="http://schemas.openxmlformats.org/officeDocument/2006/relationships/hyperlink" Target="mailto:l.parada@leeds.ac.uk" TargetMode="External"/><Relationship Id="rId5" Type="http://schemas.openxmlformats.org/officeDocument/2006/relationships/hyperlink" Target="mailto:alfredo.garcia@uv.es" TargetMode="External"/><Relationship Id="rId4" Type="http://schemas.openxmlformats.org/officeDocument/2006/relationships/hyperlink" Target="mailto:reimer@uni-heidelberg.d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2C55-3CB8-4C84-8666-19EB6C9B24BA}"/>
              </a:ext>
            </a:extLst>
          </p:cNvPr>
          <p:cNvSpPr>
            <a:spLocks noGrp="1"/>
          </p:cNvSpPr>
          <p:nvPr>
            <p:ph type="ctrTitle"/>
          </p:nvPr>
        </p:nvSpPr>
        <p:spPr/>
        <p:txBody>
          <a:bodyPr/>
          <a:lstStyle/>
          <a:p>
            <a:r>
              <a:rPr lang="it-IT" sz="2800" dirty="0"/>
              <a:t>Personal Income Taxation</a:t>
            </a:r>
            <a:endParaRPr lang="en-NL" sz="2800" dirty="0"/>
          </a:p>
        </p:txBody>
      </p:sp>
      <p:sp>
        <p:nvSpPr>
          <p:cNvPr id="3" name="Subtitle 2">
            <a:extLst>
              <a:ext uri="{FF2B5EF4-FFF2-40B4-BE49-F238E27FC236}">
                <a16:creationId xmlns:a16="http://schemas.microsoft.com/office/drawing/2014/main" id="{AFC24C10-7627-473A-9DB0-B9561BBD46E1}"/>
              </a:ext>
            </a:extLst>
          </p:cNvPr>
          <p:cNvSpPr>
            <a:spLocks noGrp="1"/>
          </p:cNvSpPr>
          <p:nvPr>
            <p:ph type="subTitle" idx="1"/>
          </p:nvPr>
        </p:nvSpPr>
        <p:spPr/>
        <p:txBody>
          <a:bodyPr/>
          <a:lstStyle/>
          <a:p>
            <a:r>
              <a:rPr lang="it-IT" dirty="0"/>
              <a:t>AIPSDT Annual Congress 2021 - Bari</a:t>
            </a:r>
            <a:endParaRPr lang="en-NL" dirty="0"/>
          </a:p>
        </p:txBody>
      </p:sp>
      <p:sp>
        <p:nvSpPr>
          <p:cNvPr id="4" name="Text Placeholder 3">
            <a:extLst>
              <a:ext uri="{FF2B5EF4-FFF2-40B4-BE49-F238E27FC236}">
                <a16:creationId xmlns:a16="http://schemas.microsoft.com/office/drawing/2014/main" id="{00BEDE2A-9AAD-43D1-8952-4C4AF7237B8B}"/>
              </a:ext>
            </a:extLst>
          </p:cNvPr>
          <p:cNvSpPr>
            <a:spLocks noGrp="1"/>
          </p:cNvSpPr>
          <p:nvPr>
            <p:ph type="body" sz="quarter" idx="11"/>
          </p:nvPr>
        </p:nvSpPr>
        <p:spPr>
          <a:xfrm>
            <a:off x="287338" y="2642906"/>
            <a:ext cx="4284662" cy="620885"/>
          </a:xfrm>
        </p:spPr>
        <p:txBody>
          <a:bodyPr/>
          <a:lstStyle/>
          <a:p>
            <a:r>
              <a:rPr lang="it-IT" dirty="0"/>
              <a:t>29 October 2021 (14:30-16:20 CEST)</a:t>
            </a:r>
            <a:endParaRPr lang="en-NL" dirty="0"/>
          </a:p>
        </p:txBody>
      </p:sp>
    </p:spTree>
    <p:extLst>
      <p:ext uri="{BB962C8B-B14F-4D97-AF65-F5344CB8AC3E}">
        <p14:creationId xmlns:p14="http://schemas.microsoft.com/office/powerpoint/2010/main" val="38634645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buFont typeface="+mj-lt"/>
              <a:buAutoNum type="arabicPeriod" startAt="3"/>
            </a:pPr>
            <a:r>
              <a:rPr lang="en-GB" dirty="0">
                <a:latin typeface="Arial Narrow" panose="020B0606020202030204" pitchFamily="34" charset="0"/>
              </a:rPr>
              <a:t>Rates</a:t>
            </a:r>
            <a:endParaRPr lang="de-AT" dirty="0">
              <a:latin typeface="Arial Narrow" panose="020B0606020202030204" pitchFamily="34" charset="0"/>
            </a:endParaRPr>
          </a:p>
        </p:txBody>
      </p:sp>
      <p:sp>
        <p:nvSpPr>
          <p:cNvPr id="3" name="Content Placeholder 2"/>
          <p:cNvSpPr>
            <a:spLocks noGrp="1"/>
          </p:cNvSpPr>
          <p:nvPr>
            <p:ph idx="1"/>
          </p:nvPr>
        </p:nvSpPr>
        <p:spPr>
          <a:xfrm>
            <a:off x="457200" y="2477022"/>
            <a:ext cx="7764463" cy="2726804"/>
          </a:xfrm>
        </p:spPr>
        <p:txBody>
          <a:bodyPr>
            <a:normAutofit fontScale="92500" lnSpcReduction="20000"/>
          </a:bodyPr>
          <a:lstStyle/>
          <a:p>
            <a:pPr marL="214313" indent="-214313">
              <a:buFont typeface="Arial" panose="020B0604020202020204" pitchFamily="34" charset="0"/>
              <a:buChar char="•"/>
            </a:pPr>
            <a:r>
              <a:rPr lang="en-GB" sz="2200" b="1" dirty="0">
                <a:latin typeface="Arial Narrow" panose="020B0606020202030204" pitchFamily="34" charset="0"/>
                <a:cs typeface="Arial" panose="020B0604020202020204" pitchFamily="34" charset="0"/>
              </a:rPr>
              <a:t>Substantive analysis</a:t>
            </a:r>
            <a:r>
              <a:rPr lang="en-GB" sz="2200" dirty="0">
                <a:latin typeface="Arial Narrow" panose="020B0606020202030204" pitchFamily="34" charset="0"/>
                <a:cs typeface="Arial" panose="020B0604020202020204" pitchFamily="34" charset="0"/>
              </a:rPr>
              <a:t>: </a:t>
            </a:r>
          </a:p>
          <a:p>
            <a:pPr marL="615950" lvl="1" indent="-342900">
              <a:buFont typeface="Symbol" panose="05050102010706020507" pitchFamily="18" charset="2"/>
              <a:buChar char="-"/>
            </a:pPr>
            <a:r>
              <a:rPr lang="en-GB" sz="2200" dirty="0">
                <a:latin typeface="Arial Narrow" panose="020B0606020202030204" pitchFamily="34" charset="0"/>
                <a:cs typeface="Arial" panose="020B0604020202020204" pitchFamily="34" charset="0"/>
              </a:rPr>
              <a:t>comprehensive income tax with a progressive tax rate vs progressive + flat rate tax</a:t>
            </a:r>
          </a:p>
          <a:p>
            <a:pPr marL="615950" lvl="1" indent="-342900">
              <a:buFont typeface="Symbol" panose="05050102010706020507" pitchFamily="18" charset="2"/>
              <a:buChar char="-"/>
            </a:pPr>
            <a:r>
              <a:rPr lang="en-GB" sz="2200" dirty="0">
                <a:latin typeface="Arial Narrow" panose="020B0606020202030204" pitchFamily="34" charset="0"/>
                <a:cs typeface="Arial" panose="020B0604020202020204" pitchFamily="34" charset="0"/>
              </a:rPr>
              <a:t>minimum income subject to tax (personal and family minimum)</a:t>
            </a:r>
          </a:p>
          <a:p>
            <a:pPr marL="615950" lvl="1" indent="-342900">
              <a:buFont typeface="Symbol" panose="05050102010706020507" pitchFamily="18" charset="2"/>
              <a:buChar char="-"/>
            </a:pPr>
            <a:r>
              <a:rPr lang="en-GB" sz="2200" dirty="0">
                <a:latin typeface="Arial Narrow" panose="020B0606020202030204" pitchFamily="34" charset="0"/>
                <a:cs typeface="Arial" panose="020B0604020202020204" pitchFamily="34" charset="0"/>
              </a:rPr>
              <a:t>specific tax rates</a:t>
            </a:r>
          </a:p>
          <a:p>
            <a:pPr marL="615950" lvl="1" indent="-342900">
              <a:buFont typeface="Symbol" panose="05050102010706020507" pitchFamily="18" charset="2"/>
              <a:buChar char="-"/>
            </a:pPr>
            <a:r>
              <a:rPr lang="en-GB" sz="2200" dirty="0">
                <a:latin typeface="Arial Narrow" panose="020B0606020202030204" pitchFamily="34" charset="0"/>
                <a:cs typeface="Arial" panose="020B0604020202020204" pitchFamily="34" charset="0"/>
              </a:rPr>
              <a:t>reductions of the tax base before tax rate</a:t>
            </a:r>
          </a:p>
          <a:p>
            <a:pPr marL="615950" lvl="1" indent="-342900">
              <a:buFont typeface="Symbol" panose="05050102010706020507" pitchFamily="18" charset="2"/>
              <a:buChar char="-"/>
            </a:pPr>
            <a:r>
              <a:rPr lang="en-GB" sz="2200" dirty="0">
                <a:latin typeface="Arial Narrow" panose="020B0606020202030204" pitchFamily="34" charset="0"/>
                <a:cs typeface="Arial" panose="020B0604020202020204" pitchFamily="34" charset="0"/>
              </a:rPr>
              <a:t>how progressive is the tax rate? (brackets, type of progressivity, limits to progressivity</a:t>
            </a:r>
            <a:r>
              <a:rPr lang="en-GB" sz="2200" dirty="0" smtClean="0">
                <a:latin typeface="Arial Narrow" panose="020B0606020202030204" pitchFamily="34" charset="0"/>
                <a:cs typeface="Arial" panose="020B0604020202020204" pitchFamily="34" charset="0"/>
              </a:rPr>
              <a:t>?)</a:t>
            </a:r>
            <a:endParaRPr lang="en-GB" sz="2200" dirty="0">
              <a:latin typeface="Arial Narrow" panose="020B0606020202030204" pitchFamily="34" charset="0"/>
              <a:cs typeface="Arial" panose="020B0604020202020204" pitchFamily="34" charset="0"/>
            </a:endParaRPr>
          </a:p>
          <a:p>
            <a:pPr marL="615950" lvl="1" indent="-342900">
              <a:buFont typeface="Symbol" panose="05050102010706020507" pitchFamily="18" charset="2"/>
              <a:buChar char="-"/>
            </a:pPr>
            <a:r>
              <a:rPr lang="en-GB" sz="2200" dirty="0">
                <a:latin typeface="Arial Narrow" panose="020B0606020202030204" pitchFamily="34" charset="0"/>
                <a:cs typeface="Arial" panose="020B0604020202020204" pitchFamily="34" charset="0"/>
              </a:rPr>
              <a:t>tax credits (negative tax credits, economic double taxation, other)</a:t>
            </a:r>
          </a:p>
          <a:p>
            <a:endParaRPr lang="de-AT" dirty="0"/>
          </a:p>
        </p:txBody>
      </p:sp>
      <p:sp>
        <p:nvSpPr>
          <p:cNvPr id="7" name="Slide Number Placeholder 6"/>
          <p:cNvSpPr>
            <a:spLocks noGrp="1"/>
          </p:cNvSpPr>
          <p:nvPr>
            <p:ph type="sldNum" sz="quarter" idx="28"/>
          </p:nvPr>
        </p:nvSpPr>
        <p:spPr/>
        <p:txBody>
          <a:bodyPr/>
          <a:lstStyle/>
          <a:p>
            <a:fld id="{68F3185B-C653-42AE-8B74-FF214C291574}" type="slidenum">
              <a:rPr lang="en-US" smtClean="0"/>
              <a:pPr/>
              <a:t>10</a:t>
            </a:fld>
            <a:endParaRPr lang="en-US"/>
          </a:p>
        </p:txBody>
      </p:sp>
      <p:sp>
        <p:nvSpPr>
          <p:cNvPr id="8" name="Content Placeholder 1"/>
          <p:cNvSpPr txBox="1">
            <a:spLocks/>
          </p:cNvSpPr>
          <p:nvPr/>
        </p:nvSpPr>
        <p:spPr>
          <a:xfrm>
            <a:off x="457200" y="1362411"/>
            <a:ext cx="7759644" cy="1672907"/>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endParaRPr lang="en-GB" dirty="0"/>
          </a:p>
          <a:p>
            <a:pPr>
              <a:buFont typeface="Arial" panose="020B0604020202020204" pitchFamily="34" charset="0"/>
              <a:buChar char="•"/>
            </a:pPr>
            <a:r>
              <a:rPr lang="en-GB" sz="2000" b="1" dirty="0">
                <a:latin typeface="Arial Narrow" panose="020B0606020202030204" pitchFamily="34" charset="0"/>
              </a:rPr>
              <a:t>Formal design</a:t>
            </a:r>
            <a:r>
              <a:rPr lang="en-GB" sz="2000" dirty="0">
                <a:latin typeface="Arial Narrow" panose="020B0606020202030204" pitchFamily="34" charset="0"/>
              </a:rPr>
              <a:t>: </a:t>
            </a:r>
          </a:p>
        </p:txBody>
      </p:sp>
      <p:sp>
        <p:nvSpPr>
          <p:cNvPr id="10" name="TextBox 9"/>
          <p:cNvSpPr txBox="1"/>
          <p:nvPr/>
        </p:nvSpPr>
        <p:spPr>
          <a:xfrm>
            <a:off x="4895112" y="1235730"/>
            <a:ext cx="626186" cy="400110"/>
          </a:xfrm>
          <a:prstGeom prst="rect">
            <a:avLst/>
          </a:prstGeom>
          <a:noFill/>
        </p:spPr>
        <p:txBody>
          <a:bodyPr wrap="square" rtlCol="0">
            <a:spAutoFit/>
          </a:bodyPr>
          <a:lstStyle/>
          <a:p>
            <a:pPr algn="ctr"/>
            <a:r>
              <a:rPr lang="en-US" sz="2000" dirty="0">
                <a:latin typeface="Arial Narrow" panose="020B0606020202030204" pitchFamily="34" charset="0"/>
              </a:rPr>
              <a:t>vs.</a:t>
            </a:r>
          </a:p>
        </p:txBody>
      </p:sp>
      <p:sp>
        <p:nvSpPr>
          <p:cNvPr id="11" name="Rectangle 10"/>
          <p:cNvSpPr/>
          <p:nvPr/>
        </p:nvSpPr>
        <p:spPr>
          <a:xfrm>
            <a:off x="2501886" y="1249678"/>
            <a:ext cx="2326278"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en-GB" sz="2000" dirty="0">
                <a:latin typeface="Arial Narrow" panose="020B0606020202030204" pitchFamily="34" charset="0"/>
              </a:rPr>
              <a:t>Progressive single rate</a:t>
            </a:r>
          </a:p>
        </p:txBody>
      </p:sp>
      <p:sp>
        <p:nvSpPr>
          <p:cNvPr id="12" name="Rectangle 11"/>
          <p:cNvSpPr/>
          <p:nvPr/>
        </p:nvSpPr>
        <p:spPr>
          <a:xfrm>
            <a:off x="5588246" y="1251755"/>
            <a:ext cx="2406428"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en-GB" sz="2000" dirty="0">
                <a:latin typeface="Arial Narrow" panose="020B0606020202030204" pitchFamily="34" charset="0"/>
              </a:rPr>
              <a:t>Progressive-flat rate tax</a:t>
            </a:r>
          </a:p>
        </p:txBody>
      </p:sp>
      <p:sp>
        <p:nvSpPr>
          <p:cNvPr id="13" name="Rectangle 12"/>
          <p:cNvSpPr/>
          <p:nvPr/>
        </p:nvSpPr>
        <p:spPr>
          <a:xfrm>
            <a:off x="4315172" y="1923784"/>
            <a:ext cx="1786066"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n-GB" sz="2000" dirty="0">
                <a:latin typeface="Arial Narrow" panose="020B0606020202030204" pitchFamily="34" charset="0"/>
              </a:rPr>
              <a:t>Specific tax rates</a:t>
            </a:r>
          </a:p>
        </p:txBody>
      </p:sp>
    </p:spTree>
    <p:extLst>
      <p:ext uri="{BB962C8B-B14F-4D97-AF65-F5344CB8AC3E}">
        <p14:creationId xmlns:p14="http://schemas.microsoft.com/office/powerpoint/2010/main" val="272720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7" y="1092290"/>
            <a:ext cx="8093195" cy="4178126"/>
          </a:xfrm>
        </p:spPr>
        <p:txBody>
          <a:bodyPr>
            <a:noAutofit/>
          </a:bodyPr>
          <a:lstStyle/>
          <a:p>
            <a:pPr algn="just"/>
            <a:r>
              <a:rPr lang="en-GB" sz="1800" b="1" dirty="0" smtClean="0">
                <a:latin typeface="Arial Narrow" panose="020B0606020202030204" pitchFamily="34" charset="0"/>
                <a:cs typeface="Arial" panose="020B0604020202020204" pitchFamily="34" charset="0"/>
              </a:rPr>
              <a:t>Austria</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panose="020B0604020202020204" pitchFamily="34" charset="0"/>
              </a:rPr>
              <a:t>general rate with zero-bracket of € 11.000 (which covers ~32% of taxpayers) and then brackets increasing to 50% (above € 90.000) and of 55% (above € 1.000.000), several tax credits and special rates (e.g., on capital income, gains) </a:t>
            </a:r>
          </a:p>
          <a:p>
            <a:pPr algn="just"/>
            <a:r>
              <a:rPr lang="en-GB" sz="1800" b="1" dirty="0" smtClean="0">
                <a:latin typeface="Arial Narrow" panose="020B0606020202030204" pitchFamily="34" charset="0"/>
                <a:cs typeface="Arial" panose="020B0604020202020204" pitchFamily="34" charset="0"/>
              </a:rPr>
              <a:t>France</a:t>
            </a:r>
            <a:r>
              <a:rPr lang="en-GB" sz="1800" dirty="0" smtClean="0">
                <a:latin typeface="Arial Narrow" panose="020B0606020202030204" pitchFamily="34" charset="0"/>
                <a:cs typeface="Arial" panose="020B0604020202020204" pitchFamily="34" charset="0"/>
              </a:rPr>
              <a:t>:</a:t>
            </a:r>
            <a:r>
              <a:rPr lang="en-GB" sz="1800" b="1" dirty="0" smtClean="0">
                <a:latin typeface="Arial Narrow" panose="020B0606020202030204" pitchFamily="34" charset="0"/>
                <a:cs typeface="Arial" panose="020B0604020202020204" pitchFamily="34" charset="0"/>
              </a:rPr>
              <a:t> </a:t>
            </a:r>
            <a:r>
              <a:rPr lang="en-GB" sz="1800" dirty="0" smtClean="0">
                <a:latin typeface="Arial Narrow" panose="020B0606020202030204" pitchFamily="34" charset="0"/>
                <a:cs typeface="Arial" panose="020B0604020202020204" pitchFamily="34" charset="0"/>
              </a:rPr>
              <a:t>zero-bracket up to </a:t>
            </a:r>
            <a:r>
              <a:rPr lang="en-GB" sz="1800" dirty="0">
                <a:latin typeface="Arial Narrow" panose="020B0606020202030204" pitchFamily="34" charset="0"/>
                <a:cs typeface="Arial" panose="020B0604020202020204" pitchFamily="34" charset="0"/>
              </a:rPr>
              <a:t>€ 10,084</a:t>
            </a:r>
            <a:r>
              <a:rPr lang="en-GB" sz="1800" dirty="0" smtClean="0">
                <a:latin typeface="Arial Narrow" panose="020B0606020202030204" pitchFamily="34" charset="0"/>
                <a:cs typeface="Arial" panose="020B0604020202020204" pitchFamily="34" charset="0"/>
              </a:rPr>
              <a:t> and then brackets increasing to 45% (above € 158,122); exceptional contribution of 3% above </a:t>
            </a:r>
            <a:r>
              <a:rPr lang="en-GB" sz="1800" dirty="0">
                <a:latin typeface="Arial Narrow" panose="020B0606020202030204" pitchFamily="34" charset="0"/>
                <a:cs typeface="Arial" panose="020B0604020202020204" pitchFamily="34" charset="0"/>
              </a:rPr>
              <a:t>€ </a:t>
            </a:r>
            <a:r>
              <a:rPr lang="en-GB" sz="1800" dirty="0" smtClean="0">
                <a:latin typeface="Arial Narrow" panose="020B0606020202030204" pitchFamily="34" charset="0"/>
                <a:cs typeface="Arial" panose="020B0604020202020204" pitchFamily="34" charset="0"/>
              </a:rPr>
              <a:t>250.000 (500.000 for couples) and of 4% above </a:t>
            </a:r>
            <a:r>
              <a:rPr lang="en-GB" sz="1800" dirty="0">
                <a:latin typeface="Arial Narrow" panose="020B0606020202030204" pitchFamily="34" charset="0"/>
                <a:cs typeface="Arial" panose="020B0604020202020204" pitchFamily="34" charset="0"/>
              </a:rPr>
              <a:t>€ </a:t>
            </a:r>
            <a:r>
              <a:rPr lang="en-GB" sz="1800" dirty="0" smtClean="0">
                <a:latin typeface="Arial Narrow" panose="020B0606020202030204" pitchFamily="34" charset="0"/>
                <a:cs typeface="Arial" panose="020B0604020202020204" pitchFamily="34" charset="0"/>
              </a:rPr>
              <a:t>500.000 (1.000.000 for couples); special rates (e.g. dividends, interest, royalties)</a:t>
            </a:r>
            <a:endParaRPr lang="en-GB" sz="1800" dirty="0">
              <a:latin typeface="Arial Narrow" panose="020B0606020202030204" pitchFamily="34" charset="0"/>
              <a:cs typeface="Arial" panose="020B0604020202020204" pitchFamily="34" charset="0"/>
            </a:endParaRPr>
          </a:p>
          <a:p>
            <a:pPr algn="just"/>
            <a:r>
              <a:rPr lang="en-GB" sz="1800" b="1" dirty="0" smtClean="0">
                <a:latin typeface="Arial Narrow" panose="020B0606020202030204" pitchFamily="34" charset="0"/>
                <a:cs typeface="Arial" panose="020B0604020202020204" pitchFamily="34" charset="0"/>
              </a:rPr>
              <a:t>Germany</a:t>
            </a:r>
            <a:r>
              <a:rPr lang="en-GB" sz="1800" dirty="0" smtClean="0">
                <a:latin typeface="Arial Narrow" panose="020B0606020202030204" pitchFamily="34" charset="0"/>
                <a:cs typeface="Arial" panose="020B0604020202020204" pitchFamily="34" charset="0"/>
              </a:rPr>
              <a:t>: zero-bracket of € 9,744. </a:t>
            </a:r>
            <a:r>
              <a:rPr lang="en-GB" sz="1800" dirty="0">
                <a:latin typeface="Arial Narrow" panose="020B0606020202030204" pitchFamily="34" charset="0"/>
                <a:cs typeface="Arial" panose="020B0604020202020204" pitchFamily="34" charset="0"/>
              </a:rPr>
              <a:t>Beyond, marginal rates start at 14 %, then steep increase to 24.1 % </a:t>
            </a:r>
            <a:r>
              <a:rPr lang="en-GB" sz="1800" dirty="0" smtClean="0">
                <a:latin typeface="Arial Narrow" panose="020B0606020202030204" pitchFamily="34" charset="0"/>
                <a:cs typeface="Arial" panose="020B0604020202020204" pitchFamily="34" charset="0"/>
              </a:rPr>
              <a:t>(€ 14,753), </a:t>
            </a:r>
            <a:r>
              <a:rPr lang="en-GB" sz="1800" dirty="0">
                <a:latin typeface="Arial Narrow" panose="020B0606020202030204" pitchFamily="34" charset="0"/>
                <a:cs typeface="Arial" panose="020B0604020202020204" pitchFamily="34" charset="0"/>
              </a:rPr>
              <a:t>followed by moderate increase of marginal rates to 42 % </a:t>
            </a:r>
            <a:r>
              <a:rPr lang="en-GB" sz="1800" dirty="0" smtClean="0">
                <a:latin typeface="Arial Narrow" panose="020B0606020202030204" pitchFamily="34" charset="0"/>
                <a:cs typeface="Arial" panose="020B0604020202020204" pitchFamily="34" charset="0"/>
              </a:rPr>
              <a:t>(€ 57,918). </a:t>
            </a:r>
            <a:r>
              <a:rPr lang="en-GB" sz="1800" dirty="0">
                <a:latin typeface="Arial Narrow" panose="020B0606020202030204" pitchFamily="34" charset="0"/>
                <a:cs typeface="Arial" panose="020B0604020202020204" pitchFamily="34" charset="0"/>
              </a:rPr>
              <a:t>Average rates much lower. All €-amounts doubled for spouses in case of joint </a:t>
            </a:r>
            <a:r>
              <a:rPr lang="en-GB" sz="1800" dirty="0" smtClean="0">
                <a:latin typeface="Arial Narrow" panose="020B0606020202030204" pitchFamily="34" charset="0"/>
                <a:cs typeface="Arial" panose="020B0604020202020204" pitchFamily="34" charset="0"/>
              </a:rPr>
              <a:t>assessment</a:t>
            </a:r>
            <a:endParaRPr lang="en-GB" sz="1800" dirty="0" smtClean="0">
              <a:highlight>
                <a:srgbClr val="FFFF00"/>
              </a:highlight>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Spain</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panose="020B0604020202020204" pitchFamily="34" charset="0"/>
              </a:rPr>
              <a:t>dual tax rate. General rate from 19</a:t>
            </a:r>
            <a:r>
              <a:rPr lang="en-GB" sz="1800" dirty="0" smtClean="0">
                <a:latin typeface="Arial Narrow" panose="020B0606020202030204" pitchFamily="34" charset="0"/>
                <a:cs typeface="Arial" panose="020B0604020202020204" pitchFamily="34" charset="0"/>
              </a:rPr>
              <a:t>%- 49% </a:t>
            </a:r>
            <a:r>
              <a:rPr lang="en-GB" sz="1800" dirty="0">
                <a:latin typeface="Arial Narrow" panose="020B0606020202030204" pitchFamily="34" charset="0"/>
                <a:cs typeface="Arial" panose="020B0604020202020204" pitchFamily="34" charset="0"/>
              </a:rPr>
              <a:t>-above </a:t>
            </a:r>
            <a:r>
              <a:rPr lang="en-GB" sz="1800" dirty="0" smtClean="0">
                <a:latin typeface="Arial Narrow" panose="020B0606020202030204" pitchFamily="34" charset="0"/>
                <a:cs typeface="Arial" panose="020B0604020202020204" pitchFamily="34" charset="0"/>
              </a:rPr>
              <a:t>300.000 (</a:t>
            </a:r>
            <a:r>
              <a:rPr lang="en-GB" sz="1800" dirty="0">
                <a:latin typeface="Arial Narrow" panose="020B0606020202030204" pitchFamily="34" charset="0"/>
                <a:cs typeface="Arial" panose="020B0604020202020204" pitchFamily="34" charset="0"/>
              </a:rPr>
              <a:t>6 brackets). Regional scales. Savings income subject to progressive rate (19-26%-above </a:t>
            </a:r>
            <a:r>
              <a:rPr lang="en-GB" sz="1800" dirty="0" smtClean="0">
                <a:latin typeface="Arial Narrow" panose="020B0606020202030204" pitchFamily="34" charset="0"/>
                <a:cs typeface="Arial" panose="020B0604020202020204" pitchFamily="34" charset="0"/>
              </a:rPr>
              <a:t>200.000). </a:t>
            </a:r>
            <a:r>
              <a:rPr lang="en-GB" sz="1800" dirty="0">
                <a:latin typeface="Arial Narrow" panose="020B0606020202030204" pitchFamily="34" charset="0"/>
                <a:cs typeface="Arial" panose="020B0604020202020204" pitchFamily="34" charset="0"/>
              </a:rPr>
              <a:t>State and regional deductions (no economic double tax allowance</a:t>
            </a:r>
            <a:r>
              <a:rPr lang="en-GB" sz="1800" dirty="0" smtClean="0">
                <a:latin typeface="Arial Narrow" panose="020B0606020202030204" pitchFamily="34" charset="0"/>
                <a:cs typeface="Arial" panose="020B0604020202020204" pitchFamily="34" charset="0"/>
              </a:rPr>
              <a:t>)</a:t>
            </a:r>
            <a:endParaRPr lang="en-GB" sz="1800" b="1" dirty="0">
              <a:highlight>
                <a:srgbClr val="FFFF00"/>
              </a:highlight>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UK</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Narrow" panose="020B0604020202020204" pitchFamily="34" charset="0"/>
              </a:rPr>
              <a:t>progressive rates (20/40/45) | “saving income” taxed at 0% up to 5000 GBP | Dividend income taxed at different rates | dividend allowance= 2000 GBP</a:t>
            </a:r>
          </a:p>
        </p:txBody>
      </p:sp>
      <p:sp>
        <p:nvSpPr>
          <p:cNvPr id="5" name="Title 4"/>
          <p:cNvSpPr>
            <a:spLocks noGrp="1"/>
          </p:cNvSpPr>
          <p:nvPr>
            <p:ph type="title"/>
          </p:nvPr>
        </p:nvSpPr>
        <p:spPr/>
        <p:txBody>
          <a:bodyPr/>
          <a:lstStyle/>
          <a:p>
            <a:pPr marL="457200" indent="-457200">
              <a:buFont typeface="+mj-lt"/>
              <a:buAutoNum type="arabicPeriod" startAt="3"/>
            </a:pPr>
            <a:r>
              <a:rPr lang="en-US" dirty="0">
                <a:latin typeface="Arial Narrow" panose="020B0606020202030204" pitchFamily="34" charset="0"/>
                <a:cs typeface="Arial" panose="020B0604020202020204" pitchFamily="34" charset="0"/>
              </a:rPr>
              <a:t>Rates - Country Comparison</a:t>
            </a:r>
            <a:endParaRPr lang="de-AT" dirty="0"/>
          </a:p>
        </p:txBody>
      </p:sp>
      <p:sp>
        <p:nvSpPr>
          <p:cNvPr id="7" name="Slide Number Placeholder 6">
            <a:extLst>
              <a:ext uri="{FF2B5EF4-FFF2-40B4-BE49-F238E27FC236}">
                <a16:creationId xmlns:a16="http://schemas.microsoft.com/office/drawing/2014/main" id="{317C9DC7-956F-C34B-84B0-1624796FD066}"/>
              </a:ext>
            </a:extLst>
          </p:cNvPr>
          <p:cNvSpPr>
            <a:spLocks noGrp="1"/>
          </p:cNvSpPr>
          <p:nvPr>
            <p:ph type="sldNum" sz="quarter" idx="12"/>
          </p:nvPr>
        </p:nvSpPr>
        <p:spPr/>
        <p:txBody>
          <a:bodyPr/>
          <a:lstStyle/>
          <a:p>
            <a:fld id="{BE3DC40E-DBBE-4E2D-9EEC-FBF0DA0E9179}" type="slidenum">
              <a:rPr lang="en-GB" smtClean="0"/>
              <a:t>11</a:t>
            </a:fld>
            <a:endParaRPr lang="en-GB" dirty="0"/>
          </a:p>
        </p:txBody>
      </p:sp>
    </p:spTree>
    <p:extLst>
      <p:ext uri="{BB962C8B-B14F-4D97-AF65-F5344CB8AC3E}">
        <p14:creationId xmlns:p14="http://schemas.microsoft.com/office/powerpoint/2010/main" val="34486786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Treatment of Income from Capital</a:t>
            </a:r>
          </a:p>
        </p:txBody>
      </p:sp>
      <p:sp>
        <p:nvSpPr>
          <p:cNvPr id="3" name="Untertitel 2"/>
          <p:cNvSpPr>
            <a:spLocks noGrp="1"/>
          </p:cNvSpPr>
          <p:nvPr>
            <p:ph type="subTitle" idx="1"/>
          </p:nvPr>
        </p:nvSpPr>
        <p:spPr/>
        <p:txBody>
          <a:bodyPr/>
          <a:lstStyle/>
          <a:p>
            <a:r>
              <a:rPr lang="en-GB" dirty="0"/>
              <a:t>Topic 4</a:t>
            </a:r>
          </a:p>
        </p:txBody>
      </p:sp>
      <p:sp>
        <p:nvSpPr>
          <p:cNvPr id="7" name="Textplatzhalter 6"/>
          <p:cNvSpPr>
            <a:spLocks noGrp="1"/>
          </p:cNvSpPr>
          <p:nvPr>
            <p:ph type="body" sz="quarter" idx="11"/>
          </p:nvPr>
        </p:nvSpPr>
        <p:spPr>
          <a:xfrm>
            <a:off x="287338" y="2941638"/>
            <a:ext cx="4284662" cy="805551"/>
          </a:xfrm>
        </p:spPr>
        <p:txBody>
          <a:bodyPr/>
          <a:lstStyle/>
          <a:p>
            <a:r>
              <a:rPr lang="en-US" dirty="0"/>
              <a:t>Introduction to the Topic by </a:t>
            </a:r>
            <a:r>
              <a:rPr lang="en-US" b="1" dirty="0"/>
              <a:t>G. Kofler</a:t>
            </a:r>
            <a:r>
              <a:rPr lang="en-US" dirty="0"/>
              <a:t> (</a:t>
            </a:r>
            <a:r>
              <a:rPr lang="it-IT" dirty="0">
                <a:latin typeface="Arial" panose="020B0604020202020204" pitchFamily="34" charset="0"/>
                <a:cs typeface="Arial" panose="020B0604020202020204" pitchFamily="34" charset="0"/>
              </a:rPr>
              <a:t>WU </a:t>
            </a:r>
            <a:r>
              <a:rPr lang="en-GB" dirty="0">
                <a:latin typeface="Arial" panose="020B0604020202020204" pitchFamily="34" charset="0"/>
                <a:cs typeface="Arial" panose="020B0604020202020204" pitchFamily="34" charset="0"/>
              </a:rPr>
              <a:t>University</a:t>
            </a:r>
            <a:r>
              <a:rPr lang="it-IT" dirty="0">
                <a:latin typeface="Arial" panose="020B0604020202020204" pitchFamily="34" charset="0"/>
                <a:cs typeface="Arial" panose="020B0604020202020204" pitchFamily="34" charset="0"/>
              </a:rPr>
              <a:t> of Vienna</a:t>
            </a:r>
            <a:r>
              <a:rPr lang="en-US" dirty="0"/>
              <a:t>)</a:t>
            </a:r>
            <a:endParaRPr lang="en-GB" dirty="0"/>
          </a:p>
        </p:txBody>
      </p:sp>
    </p:spTree>
    <p:extLst>
      <p:ext uri="{BB962C8B-B14F-4D97-AF65-F5344CB8AC3E}">
        <p14:creationId xmlns:p14="http://schemas.microsoft.com/office/powerpoint/2010/main" val="39094323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244549"/>
            <a:ext cx="6840000" cy="733646"/>
          </a:xfrm>
        </p:spPr>
        <p:txBody>
          <a:bodyPr>
            <a:normAutofit/>
          </a:bodyPr>
          <a:lstStyle/>
          <a:p>
            <a:pPr marL="457200" indent="-457200">
              <a:buFont typeface="+mj-lt"/>
              <a:buAutoNum type="arabicPeriod" startAt="4"/>
            </a:pPr>
            <a:r>
              <a:rPr lang="en-US" dirty="0">
                <a:latin typeface="Arial Narrow" panose="020B0606020202030204" pitchFamily="34" charset="0"/>
              </a:rPr>
              <a:t>Capital Income </a:t>
            </a:r>
            <a:r>
              <a:rPr lang="de-AT" dirty="0">
                <a:solidFill>
                  <a:schemeClr val="accent1"/>
                </a:solidFill>
                <a:latin typeface="Arial Narrow" panose="020B0606020202030204" pitchFamily="34" charset="0"/>
              </a:rPr>
              <a:t>| </a:t>
            </a:r>
            <a:r>
              <a:rPr lang="en-GB" i="1" dirty="0">
                <a:solidFill>
                  <a:schemeClr val="accent1"/>
                </a:solidFill>
                <a:latin typeface="Arial Narrow" panose="020B0606020202030204" pitchFamily="34" charset="0"/>
              </a:rPr>
              <a:t>Yields and Gains</a:t>
            </a:r>
          </a:p>
        </p:txBody>
      </p:sp>
      <p:sp>
        <p:nvSpPr>
          <p:cNvPr id="21" name="Inhaltsplatzhalter 2">
            <a:extLst>
              <a:ext uri="{FF2B5EF4-FFF2-40B4-BE49-F238E27FC236}">
                <a16:creationId xmlns:a16="http://schemas.microsoft.com/office/drawing/2014/main" id="{33963645-9A24-8245-B82F-FCDF27F484AE}"/>
              </a:ext>
            </a:extLst>
          </p:cNvPr>
          <p:cNvSpPr>
            <a:spLocks noGrp="1"/>
          </p:cNvSpPr>
          <p:nvPr>
            <p:ph idx="1"/>
          </p:nvPr>
        </p:nvSpPr>
        <p:spPr>
          <a:xfrm>
            <a:off x="462408" y="1166347"/>
            <a:ext cx="8333722" cy="3966485"/>
          </a:xfrm>
        </p:spPr>
        <p:txBody>
          <a:bodyPr>
            <a:noAutofit/>
          </a:bodyPr>
          <a:lstStyle/>
          <a:p>
            <a:pPr algn="just">
              <a:lnSpc>
                <a:spcPct val="150000"/>
              </a:lnSpc>
            </a:pPr>
            <a:r>
              <a:rPr lang="en-GB" sz="2000" dirty="0">
                <a:latin typeface="Arial Narrow" panose="020B0606020202030204" pitchFamily="34" charset="0"/>
                <a:cs typeface="Arial" panose="020B0604020202020204" pitchFamily="34" charset="0"/>
              </a:rPr>
              <a:t>Synthetic versus analytical regime? </a:t>
            </a:r>
          </a:p>
          <a:p>
            <a:pPr algn="just">
              <a:lnSpc>
                <a:spcPct val="150000"/>
              </a:lnSpc>
            </a:pPr>
            <a:r>
              <a:rPr lang="en-GB" sz="2000" dirty="0">
                <a:latin typeface="Arial Narrow" panose="020B0606020202030204" pitchFamily="34" charset="0"/>
                <a:cs typeface="Arial" panose="020B0604020202020204" pitchFamily="34" charset="0"/>
              </a:rPr>
              <a:t>Dual income tax? Rate? </a:t>
            </a:r>
          </a:p>
          <a:p>
            <a:pPr algn="just">
              <a:lnSpc>
                <a:spcPct val="150000"/>
              </a:lnSpc>
            </a:pPr>
            <a:r>
              <a:rPr lang="en-GB" sz="2000" dirty="0">
                <a:latin typeface="Arial Narrow" panose="020B0606020202030204" pitchFamily="34" charset="0"/>
                <a:cs typeface="Arial" panose="020B0604020202020204" pitchFamily="34" charset="0"/>
              </a:rPr>
              <a:t>Yields and/or capital gains? </a:t>
            </a:r>
          </a:p>
          <a:p>
            <a:pPr algn="just">
              <a:lnSpc>
                <a:spcPct val="150000"/>
              </a:lnSpc>
            </a:pPr>
            <a:r>
              <a:rPr lang="en-GB" sz="2000" dirty="0">
                <a:latin typeface="Arial Narrow" panose="020B0606020202030204" pitchFamily="34" charset="0"/>
                <a:cs typeface="Arial" panose="020B0604020202020204" pitchFamily="34" charset="0"/>
              </a:rPr>
              <a:t>Treatment of expenses, losses, impairment, inflation? </a:t>
            </a:r>
          </a:p>
          <a:p>
            <a:pPr algn="just">
              <a:lnSpc>
                <a:spcPct val="150000"/>
              </a:lnSpc>
            </a:pPr>
            <a:r>
              <a:rPr lang="en-GB" sz="2000" dirty="0">
                <a:latin typeface="Arial Narrow" panose="020B0606020202030204" pitchFamily="34" charset="0"/>
                <a:cs typeface="Arial" panose="020B0604020202020204" pitchFamily="34" charset="0"/>
              </a:rPr>
              <a:t>Difference between business and non-business assets?</a:t>
            </a:r>
          </a:p>
          <a:p>
            <a:pPr algn="just">
              <a:lnSpc>
                <a:spcPct val="150000"/>
              </a:lnSpc>
            </a:pPr>
            <a:r>
              <a:rPr lang="en-GB" sz="2000" dirty="0">
                <a:latin typeface="Arial Narrow" panose="020B0606020202030204" pitchFamily="34" charset="0"/>
                <a:cs typeface="Arial" panose="020B0604020202020204" pitchFamily="34" charset="0"/>
              </a:rPr>
              <a:t>Tax administration, compliance?</a:t>
            </a:r>
          </a:p>
          <a:p>
            <a:pPr algn="just">
              <a:lnSpc>
                <a:spcPct val="150000"/>
              </a:lnSpc>
            </a:pPr>
            <a:r>
              <a:rPr lang="en-GB" sz="2000" dirty="0">
                <a:latin typeface="Arial Narrow" panose="020B0606020202030204" pitchFamily="34" charset="0"/>
                <a:cs typeface="Arial" panose="020B0604020202020204" pitchFamily="34" charset="0"/>
              </a:rPr>
              <a:t>Constitutional limits?</a:t>
            </a:r>
          </a:p>
          <a:p>
            <a:pPr lvl="3">
              <a:spcBef>
                <a:spcPts val="200"/>
              </a:spcBef>
              <a:spcAft>
                <a:spcPts val="200"/>
              </a:spcAft>
            </a:pPr>
            <a:endParaRPr lang="en-GB" sz="1400" dirty="0"/>
          </a:p>
          <a:p>
            <a:pPr marL="779969" lvl="3" indent="0">
              <a:spcBef>
                <a:spcPts val="200"/>
              </a:spcBef>
              <a:spcAft>
                <a:spcPts val="200"/>
              </a:spcAft>
              <a:buNone/>
            </a:pPr>
            <a:endParaRPr lang="en-GB" sz="1400" dirty="0"/>
          </a:p>
          <a:p>
            <a:pPr lvl="3">
              <a:spcBef>
                <a:spcPts val="200"/>
              </a:spcBef>
              <a:spcAft>
                <a:spcPts val="200"/>
              </a:spcAft>
            </a:pPr>
            <a:endParaRPr lang="en-GB" sz="1400" dirty="0"/>
          </a:p>
          <a:p>
            <a:pPr lvl="3">
              <a:spcBef>
                <a:spcPts val="200"/>
              </a:spcBef>
              <a:spcAft>
                <a:spcPts val="200"/>
              </a:spcAft>
            </a:pPr>
            <a:endParaRPr lang="en-GB" sz="1400" dirty="0"/>
          </a:p>
          <a:p>
            <a:pPr lvl="3">
              <a:spcBef>
                <a:spcPts val="200"/>
              </a:spcBef>
              <a:spcAft>
                <a:spcPts val="200"/>
              </a:spcAft>
            </a:pPr>
            <a:endParaRPr lang="en-GB" sz="1400" dirty="0"/>
          </a:p>
        </p:txBody>
      </p:sp>
      <p:sp>
        <p:nvSpPr>
          <p:cNvPr id="3" name="Slide Number Placeholder 2">
            <a:extLst>
              <a:ext uri="{FF2B5EF4-FFF2-40B4-BE49-F238E27FC236}">
                <a16:creationId xmlns:a16="http://schemas.microsoft.com/office/drawing/2014/main" id="{4C50F98C-7B8D-834A-9D7A-429E8F1A37C8}"/>
              </a:ext>
            </a:extLst>
          </p:cNvPr>
          <p:cNvSpPr>
            <a:spLocks noGrp="1"/>
          </p:cNvSpPr>
          <p:nvPr>
            <p:ph type="sldNum" sz="quarter" idx="28"/>
          </p:nvPr>
        </p:nvSpPr>
        <p:spPr/>
        <p:txBody>
          <a:bodyPr/>
          <a:lstStyle/>
          <a:p>
            <a:fld id="{68F3185B-C653-42AE-8B74-FF214C291574}" type="slidenum">
              <a:rPr lang="en-US" smtClean="0"/>
              <a:pPr/>
              <a:t>13</a:t>
            </a:fld>
            <a:endParaRPr lang="en-US"/>
          </a:p>
        </p:txBody>
      </p:sp>
    </p:spTree>
    <p:extLst>
      <p:ext uri="{BB962C8B-B14F-4D97-AF65-F5344CB8AC3E}">
        <p14:creationId xmlns:p14="http://schemas.microsoft.com/office/powerpoint/2010/main" val="2282800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244549"/>
            <a:ext cx="6840000" cy="733646"/>
          </a:xfrm>
        </p:spPr>
        <p:txBody>
          <a:bodyPr>
            <a:normAutofit/>
          </a:bodyPr>
          <a:lstStyle/>
          <a:p>
            <a:pPr marL="457200" indent="-457200">
              <a:buFont typeface="+mj-lt"/>
              <a:buAutoNum type="arabicPeriod" startAt="4"/>
            </a:pPr>
            <a:r>
              <a:rPr lang="en-US" dirty="0">
                <a:latin typeface="Arial Narrow" panose="020B0606020202030204" pitchFamily="34" charset="0"/>
              </a:rPr>
              <a:t>Capital Income </a:t>
            </a:r>
            <a:r>
              <a:rPr lang="de-AT" dirty="0">
                <a:solidFill>
                  <a:schemeClr val="accent1"/>
                </a:solidFill>
                <a:latin typeface="Arial Narrow" panose="020B0606020202030204" pitchFamily="34" charset="0"/>
              </a:rPr>
              <a:t>| </a:t>
            </a:r>
            <a:r>
              <a:rPr lang="en-GB" i="1" dirty="0">
                <a:solidFill>
                  <a:schemeClr val="accent1"/>
                </a:solidFill>
                <a:latin typeface="Arial Narrow" panose="020B0606020202030204" pitchFamily="34" charset="0"/>
              </a:rPr>
              <a:t>Yields and Gains </a:t>
            </a:r>
            <a:r>
              <a:rPr lang="en-US" dirty="0">
                <a:latin typeface="Arial Narrow" panose="020B0606020202030204" pitchFamily="34" charset="0"/>
                <a:cs typeface="Arial" panose="020B0604020202020204" pitchFamily="34" charset="0"/>
              </a:rPr>
              <a:t>- Country Comparison</a:t>
            </a:r>
            <a:endParaRPr lang="de-AT" i="1" dirty="0">
              <a:solidFill>
                <a:schemeClr val="accent1"/>
              </a:solidFill>
              <a:latin typeface="Arial Narrow" panose="020B0606020202030204" pitchFamily="34" charset="0"/>
            </a:endParaRPr>
          </a:p>
        </p:txBody>
      </p:sp>
      <p:sp>
        <p:nvSpPr>
          <p:cNvPr id="21" name="Inhaltsplatzhalter 2">
            <a:extLst>
              <a:ext uri="{FF2B5EF4-FFF2-40B4-BE49-F238E27FC236}">
                <a16:creationId xmlns:a16="http://schemas.microsoft.com/office/drawing/2014/main" id="{33963645-9A24-8245-B82F-FCDF27F484AE}"/>
              </a:ext>
            </a:extLst>
          </p:cNvPr>
          <p:cNvSpPr>
            <a:spLocks noGrp="1"/>
          </p:cNvSpPr>
          <p:nvPr>
            <p:ph idx="1"/>
          </p:nvPr>
        </p:nvSpPr>
        <p:spPr>
          <a:xfrm>
            <a:off x="462407" y="1068812"/>
            <a:ext cx="8021634" cy="4145124"/>
          </a:xfrm>
        </p:spPr>
        <p:txBody>
          <a:bodyPr>
            <a:noAutofit/>
          </a:bodyPr>
          <a:lstStyle/>
          <a:p>
            <a:pPr algn="just"/>
            <a:r>
              <a:rPr lang="en-GB" sz="1800" b="1" dirty="0">
                <a:latin typeface="Arial Narrow" panose="020B0606020202030204" pitchFamily="34" charset="0"/>
                <a:cs typeface="Arial" panose="020B0604020202020204" pitchFamily="34" charset="0"/>
              </a:rPr>
              <a:t>Austria</a:t>
            </a:r>
            <a:r>
              <a:rPr lang="en-GB" sz="1800" dirty="0">
                <a:latin typeface="Arial Narrow" panose="020B0606020202030204" pitchFamily="34" charset="0"/>
                <a:cs typeface="Arial" panose="020B0604020202020204" pitchFamily="34" charset="0"/>
              </a:rPr>
              <a:t>: final withholding tax (25%, 27,5%) on yields (since 1993) and capital gains (since 2012) with limits to cost deductions and loss utilization</a:t>
            </a:r>
          </a:p>
          <a:p>
            <a:pPr algn="just"/>
            <a:r>
              <a:rPr lang="en-GB" sz="1800" b="1" dirty="0">
                <a:latin typeface="Arial Narrow" panose="020B0606020202030204" pitchFamily="34" charset="0"/>
                <a:cs typeface="Arial" panose="020B0604020202020204" pitchFamily="34" charset="0"/>
              </a:rPr>
              <a:t>France</a:t>
            </a:r>
            <a:r>
              <a:rPr lang="en-GB" sz="1800" dirty="0">
                <a:latin typeface="Arial Narrow" panose="020B0606020202030204" pitchFamily="34" charset="0"/>
                <a:cs typeface="Arial" panose="020B0604020202020204" pitchFamily="34" charset="0"/>
              </a:rPr>
              <a:t>: - capital yields: 12,8% flat-rate tax on gross income or inclusion in the progressive scale of the comprehensive income tax. - Capital gains: gains from immovable property transfer = flat 19%; gains from disposal of business assets = “long-term” and “short-term” distinction; gains from the disposal of shares = flat </a:t>
            </a:r>
            <a:r>
              <a:rPr lang="en-GB" sz="1800" dirty="0" smtClean="0">
                <a:latin typeface="Arial Narrow" panose="020B0606020202030204" pitchFamily="34" charset="0"/>
                <a:cs typeface="Arial" panose="020B0604020202020204" pitchFamily="34" charset="0"/>
              </a:rPr>
              <a:t>12,8%</a:t>
            </a:r>
          </a:p>
          <a:p>
            <a:pPr algn="just"/>
            <a:r>
              <a:rPr lang="en-GB" sz="1800" b="1" dirty="0" smtClean="0">
                <a:latin typeface="Arial Narrow" panose="020B0606020202030204" pitchFamily="34" charset="0"/>
                <a:cs typeface="Arial" panose="020B0604020202020204" pitchFamily="34" charset="0"/>
              </a:rPr>
              <a:t>Germany</a:t>
            </a:r>
            <a:r>
              <a:rPr lang="en-GB" sz="1800" dirty="0" smtClean="0">
                <a:latin typeface="Arial Narrow" panose="020B0606020202030204" pitchFamily="34" charset="0"/>
                <a:cs typeface="Arial" panose="020B0604020202020204" pitchFamily="34" charset="0"/>
              </a:rPr>
              <a:t>: 25% lump-sum taxation for private capital yields and private financial capital gains on a gross basis, irrespective of whether the payments constituted deductible expenses on the side of the </a:t>
            </a:r>
            <a:r>
              <a:rPr lang="en-GB" sz="1800" dirty="0" err="1" smtClean="0">
                <a:latin typeface="Arial Narrow" panose="020B0606020202030204" pitchFamily="34" charset="0"/>
                <a:cs typeface="Arial" panose="020B0604020202020204" pitchFamily="34" charset="0"/>
              </a:rPr>
              <a:t>payor</a:t>
            </a:r>
            <a:r>
              <a:rPr lang="en-GB" sz="1800" dirty="0" smtClean="0">
                <a:latin typeface="Arial Narrow" panose="020B0606020202030204" pitchFamily="34" charset="0"/>
                <a:cs typeface="Arial" panose="020B0604020202020204" pitchFamily="34" charset="0"/>
              </a:rPr>
              <a:t> (e.g., interest) or not (e.g., dividends). No inflation adjustments</a:t>
            </a:r>
            <a:endParaRPr lang="en-GB" sz="1800" dirty="0">
              <a:highlight>
                <a:srgbClr val="FFFF00"/>
              </a:highlight>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Spain</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panose="020B0604020202020204" pitchFamily="34" charset="0"/>
              </a:rPr>
              <a:t>yields are subject to WHT (progressive in income from employment; flat on capital and profits). WHT final when no self-assessment. Claim of excess WHT through self-assessment. Capital gains are taxed without taking into consideration inflation</a:t>
            </a:r>
          </a:p>
          <a:p>
            <a:pPr algn="just"/>
            <a:r>
              <a:rPr lang="en-GB" sz="1800" b="1" dirty="0">
                <a:latin typeface="Arial Narrow" panose="020B0606020202030204" pitchFamily="34" charset="0"/>
                <a:cs typeface="Arial" panose="020B0604020202020204" pitchFamily="34" charset="0"/>
              </a:rPr>
              <a:t>UK</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panose="020B0604020202020204" pitchFamily="34" charset="0"/>
              </a:rPr>
              <a:t>rates of 10% or 20% (18% or 28% UK residential property)| non-resident/not taxed (except UK trading assets) | different rules for “non-wasting chattels” | first 12300 GBP non-taxable</a:t>
            </a:r>
          </a:p>
          <a:p>
            <a:endParaRPr lang="en-GB" sz="1900" dirty="0">
              <a:latin typeface="Arial Narrow" panose="020B0606020202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9D2B9C2-7A7F-0242-A239-91E057253919}"/>
              </a:ext>
            </a:extLst>
          </p:cNvPr>
          <p:cNvSpPr>
            <a:spLocks noGrp="1"/>
          </p:cNvSpPr>
          <p:nvPr>
            <p:ph type="sldNum" sz="quarter" idx="28"/>
          </p:nvPr>
        </p:nvSpPr>
        <p:spPr/>
        <p:txBody>
          <a:bodyPr/>
          <a:lstStyle/>
          <a:p>
            <a:fld id="{68F3185B-C653-42AE-8B74-FF214C291574}" type="slidenum">
              <a:rPr lang="en-US" smtClean="0"/>
              <a:pPr/>
              <a:t>14</a:t>
            </a:fld>
            <a:endParaRPr lang="en-US"/>
          </a:p>
        </p:txBody>
      </p:sp>
    </p:spTree>
    <p:extLst>
      <p:ext uri="{BB962C8B-B14F-4D97-AF65-F5344CB8AC3E}">
        <p14:creationId xmlns:p14="http://schemas.microsoft.com/office/powerpoint/2010/main" val="32725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Alternative Regimes and Substitute Taxes</a:t>
            </a:r>
          </a:p>
        </p:txBody>
      </p:sp>
      <p:sp>
        <p:nvSpPr>
          <p:cNvPr id="3" name="Untertitel 2"/>
          <p:cNvSpPr>
            <a:spLocks noGrp="1"/>
          </p:cNvSpPr>
          <p:nvPr>
            <p:ph type="subTitle" idx="1"/>
          </p:nvPr>
        </p:nvSpPr>
        <p:spPr/>
        <p:txBody>
          <a:bodyPr/>
          <a:lstStyle/>
          <a:p>
            <a:r>
              <a:rPr lang="en-GB" dirty="0"/>
              <a:t>Topic 5</a:t>
            </a:r>
          </a:p>
        </p:txBody>
      </p:sp>
      <p:sp>
        <p:nvSpPr>
          <p:cNvPr id="7" name="Textplatzhalter 6"/>
          <p:cNvSpPr>
            <a:spLocks noGrp="1"/>
          </p:cNvSpPr>
          <p:nvPr>
            <p:ph type="body" sz="quarter" idx="11"/>
          </p:nvPr>
        </p:nvSpPr>
        <p:spPr>
          <a:xfrm>
            <a:off x="287338" y="2941638"/>
            <a:ext cx="4284662" cy="805551"/>
          </a:xfrm>
        </p:spPr>
        <p:txBody>
          <a:bodyPr/>
          <a:lstStyle/>
          <a:p>
            <a:r>
              <a:rPr lang="en-US" dirty="0"/>
              <a:t>Introduction to the Topic by </a:t>
            </a:r>
            <a:r>
              <a:rPr lang="en-US" b="1" dirty="0"/>
              <a:t>L. </a:t>
            </a:r>
            <a:r>
              <a:rPr lang="en-US" b="1" dirty="0" err="1"/>
              <a:t>Parada</a:t>
            </a:r>
            <a:r>
              <a:rPr lang="en-US" dirty="0"/>
              <a:t> (University of Leeds)</a:t>
            </a:r>
            <a:endParaRPr lang="en-GB" dirty="0"/>
          </a:p>
        </p:txBody>
      </p:sp>
    </p:spTree>
    <p:extLst>
      <p:ext uri="{BB962C8B-B14F-4D97-AF65-F5344CB8AC3E}">
        <p14:creationId xmlns:p14="http://schemas.microsoft.com/office/powerpoint/2010/main" val="3973413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8" y="244549"/>
            <a:ext cx="6840000" cy="733646"/>
          </a:xfrm>
        </p:spPr>
        <p:txBody>
          <a:bodyPr>
            <a:normAutofit/>
          </a:bodyPr>
          <a:lstStyle/>
          <a:p>
            <a:pPr marL="457200" indent="-457200">
              <a:buFont typeface="+mj-lt"/>
              <a:buAutoNum type="arabicPeriod" startAt="5"/>
            </a:pPr>
            <a:r>
              <a:rPr lang="en-GB" altLang="en-US" dirty="0">
                <a:latin typeface="Arial Narrow" panose="020B0604020202020204" pitchFamily="34" charset="0"/>
              </a:rPr>
              <a:t>Alternative Regimes and Substitute Taxes</a:t>
            </a:r>
            <a:endParaRPr lang="de-AT" i="1" dirty="0">
              <a:solidFill>
                <a:schemeClr val="accent1"/>
              </a:solidFill>
              <a:latin typeface="Arial Narrow" panose="020B0606020202030204" pitchFamily="34" charset="0"/>
            </a:endParaRPr>
          </a:p>
        </p:txBody>
      </p:sp>
      <p:sp>
        <p:nvSpPr>
          <p:cNvPr id="21" name="Inhaltsplatzhalter 2">
            <a:extLst>
              <a:ext uri="{FF2B5EF4-FFF2-40B4-BE49-F238E27FC236}">
                <a16:creationId xmlns:a16="http://schemas.microsoft.com/office/drawing/2014/main" id="{33963645-9A24-8245-B82F-FCDF27F484AE}"/>
              </a:ext>
            </a:extLst>
          </p:cNvPr>
          <p:cNvSpPr>
            <a:spLocks noGrp="1"/>
          </p:cNvSpPr>
          <p:nvPr>
            <p:ph idx="1"/>
          </p:nvPr>
        </p:nvSpPr>
        <p:spPr>
          <a:xfrm>
            <a:off x="462408" y="1166347"/>
            <a:ext cx="8333722" cy="3759391"/>
          </a:xfrm>
        </p:spPr>
        <p:txBody>
          <a:bodyPr>
            <a:noAutofit/>
          </a:bodyPr>
          <a:lstStyle/>
          <a:p>
            <a:pPr algn="just">
              <a:lnSpc>
                <a:spcPct val="150000"/>
              </a:lnSpc>
              <a:buFont typeface="Wingdings" panose="05000000000000000000" pitchFamily="2" charset="2"/>
              <a:buChar char="§"/>
              <a:defRPr/>
            </a:pPr>
            <a:r>
              <a:rPr lang="en-GB" sz="2000" dirty="0">
                <a:latin typeface="Arial Narrow" panose="020B0606020202030204" pitchFamily="34" charset="0"/>
                <a:cs typeface="Arial" panose="020B0604020202020204" pitchFamily="34" charset="0"/>
              </a:rPr>
              <a:t>Type of alternative/substitute regimes (complete vs partial substitution) </a:t>
            </a:r>
          </a:p>
          <a:p>
            <a:pPr algn="just">
              <a:lnSpc>
                <a:spcPct val="150000"/>
              </a:lnSpc>
              <a:buFont typeface="Wingdings" panose="05000000000000000000" pitchFamily="2" charset="2"/>
              <a:buChar char="§"/>
              <a:defRPr/>
            </a:pPr>
            <a:r>
              <a:rPr lang="en-GB" sz="2000" dirty="0">
                <a:latin typeface="Arial Narrow" panose="020B0606020202030204" pitchFamily="34" charset="0"/>
                <a:cs typeface="Arial" panose="020B0604020202020204" pitchFamily="34" charset="0"/>
              </a:rPr>
              <a:t>The importance of alternative and substitute PIT regimes</a:t>
            </a:r>
          </a:p>
          <a:p>
            <a:pPr algn="just">
              <a:lnSpc>
                <a:spcPct val="150000"/>
              </a:lnSpc>
              <a:buFont typeface="Wingdings" panose="05000000000000000000" pitchFamily="2" charset="2"/>
              <a:buChar char="§"/>
              <a:defRPr/>
            </a:pPr>
            <a:r>
              <a:rPr lang="en-GB" sz="2000" dirty="0">
                <a:latin typeface="Arial Narrow" panose="020B0606020202030204" pitchFamily="34" charset="0"/>
                <a:cs typeface="Arial" panose="020B0604020202020204" pitchFamily="34" charset="0"/>
              </a:rPr>
              <a:t>Resident vs non-resident individuals</a:t>
            </a:r>
          </a:p>
          <a:p>
            <a:pPr algn="just">
              <a:lnSpc>
                <a:spcPct val="150000"/>
              </a:lnSpc>
              <a:buFont typeface="Wingdings" panose="05000000000000000000" pitchFamily="2" charset="2"/>
              <a:buChar char="§"/>
              <a:defRPr/>
            </a:pPr>
            <a:r>
              <a:rPr lang="en-GB" sz="2000" dirty="0">
                <a:latin typeface="Arial Narrow" panose="020B0606020202030204" pitchFamily="34" charset="0"/>
                <a:cs typeface="Arial" panose="020B0604020202020204" pitchFamily="34" charset="0"/>
              </a:rPr>
              <a:t>Foreign source vs domestic source income</a:t>
            </a:r>
          </a:p>
          <a:p>
            <a:pPr algn="just">
              <a:lnSpc>
                <a:spcPct val="150000"/>
              </a:lnSpc>
              <a:buFont typeface="Wingdings" panose="05000000000000000000" pitchFamily="2" charset="2"/>
              <a:buChar char="§"/>
              <a:defRPr/>
            </a:pPr>
            <a:r>
              <a:rPr lang="en-GB" sz="2000" dirty="0">
                <a:latin typeface="Arial Narrow" panose="020B0606020202030204" pitchFamily="34" charset="0"/>
                <a:cs typeface="Arial" panose="020B0604020202020204" pitchFamily="34" charset="0"/>
              </a:rPr>
              <a:t>DTCs and other cross-border implications</a:t>
            </a:r>
          </a:p>
          <a:p>
            <a:pPr marL="779969" lvl="3" indent="0">
              <a:spcBef>
                <a:spcPts val="200"/>
              </a:spcBef>
              <a:spcAft>
                <a:spcPts val="200"/>
              </a:spcAft>
              <a:buNone/>
            </a:pPr>
            <a:endParaRPr lang="en-GB" sz="2000" dirty="0">
              <a:latin typeface="Arial" panose="020B0604020202020204" pitchFamily="34" charset="0"/>
              <a:cs typeface="Arial" panose="020B0604020202020204" pitchFamily="34" charset="0"/>
            </a:endParaRPr>
          </a:p>
          <a:p>
            <a:pPr lvl="3">
              <a:spcBef>
                <a:spcPts val="200"/>
              </a:spcBef>
              <a:spcAft>
                <a:spcPts val="200"/>
              </a:spcAft>
            </a:pPr>
            <a:endParaRPr lang="en-GB" sz="2000" dirty="0">
              <a:latin typeface="Arial" panose="020B0604020202020204" pitchFamily="34" charset="0"/>
              <a:cs typeface="Arial" panose="020B0604020202020204" pitchFamily="34" charset="0"/>
            </a:endParaRPr>
          </a:p>
          <a:p>
            <a:pPr lvl="3">
              <a:spcBef>
                <a:spcPts val="200"/>
              </a:spcBef>
              <a:spcAft>
                <a:spcPts val="200"/>
              </a:spcAft>
            </a:pPr>
            <a:endParaRPr lang="en-GB" sz="2000" dirty="0">
              <a:latin typeface="Arial" panose="020B0604020202020204" pitchFamily="34" charset="0"/>
              <a:cs typeface="Arial" panose="020B0604020202020204" pitchFamily="34" charset="0"/>
            </a:endParaRPr>
          </a:p>
          <a:p>
            <a:pPr lvl="3">
              <a:spcBef>
                <a:spcPts val="200"/>
              </a:spcBef>
              <a:spcAft>
                <a:spcPts val="200"/>
              </a:spcAft>
            </a:pPr>
            <a:endParaRPr lang="en-GB"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D03FBBB-B39E-EB41-AB71-8D037F77E4A8}"/>
              </a:ext>
            </a:extLst>
          </p:cNvPr>
          <p:cNvSpPr>
            <a:spLocks noGrp="1"/>
          </p:cNvSpPr>
          <p:nvPr>
            <p:ph type="sldNum" sz="quarter" idx="28"/>
          </p:nvPr>
        </p:nvSpPr>
        <p:spPr/>
        <p:txBody>
          <a:bodyPr/>
          <a:lstStyle/>
          <a:p>
            <a:fld id="{68F3185B-C653-42AE-8B74-FF214C291574}" type="slidenum">
              <a:rPr lang="en-US" smtClean="0"/>
              <a:pPr/>
              <a:t>16</a:t>
            </a:fld>
            <a:endParaRPr lang="en-US"/>
          </a:p>
        </p:txBody>
      </p:sp>
    </p:spTree>
    <p:extLst>
      <p:ext uri="{BB962C8B-B14F-4D97-AF65-F5344CB8AC3E}">
        <p14:creationId xmlns:p14="http://schemas.microsoft.com/office/powerpoint/2010/main" val="206977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2407" y="244549"/>
            <a:ext cx="7409383" cy="733646"/>
          </a:xfrm>
        </p:spPr>
        <p:txBody>
          <a:bodyPr>
            <a:normAutofit/>
          </a:bodyPr>
          <a:lstStyle/>
          <a:p>
            <a:pPr marL="457200" indent="-457200">
              <a:buFont typeface="+mj-lt"/>
              <a:buAutoNum type="arabicPeriod" startAt="5"/>
            </a:pPr>
            <a:r>
              <a:rPr lang="en-GB" altLang="en-US" sz="2300" dirty="0">
                <a:latin typeface="Arial Narrow" panose="020B0606020202030204" pitchFamily="34" charset="0"/>
              </a:rPr>
              <a:t>Alternative Regimes and Substitute Taxes </a:t>
            </a:r>
            <a:r>
              <a:rPr lang="en-US" sz="2300" dirty="0">
                <a:latin typeface="Arial Narrow" panose="020B0606020202030204" pitchFamily="34" charset="0"/>
              </a:rPr>
              <a:t>- </a:t>
            </a:r>
            <a:r>
              <a:rPr lang="en-GB" sz="2300" dirty="0">
                <a:latin typeface="Arial Narrow" panose="020B0606020202030204" pitchFamily="34" charset="0"/>
              </a:rPr>
              <a:t>Country Comparison</a:t>
            </a:r>
            <a:endParaRPr lang="de-AT" sz="2300" i="1" dirty="0">
              <a:solidFill>
                <a:schemeClr val="accent1"/>
              </a:solidFill>
              <a:latin typeface="Arial Narrow" panose="020B0606020202030204" pitchFamily="34" charset="0"/>
            </a:endParaRPr>
          </a:p>
        </p:txBody>
      </p:sp>
      <p:sp>
        <p:nvSpPr>
          <p:cNvPr id="21" name="Inhaltsplatzhalter 2">
            <a:extLst>
              <a:ext uri="{FF2B5EF4-FFF2-40B4-BE49-F238E27FC236}">
                <a16:creationId xmlns:a16="http://schemas.microsoft.com/office/drawing/2014/main" id="{33963645-9A24-8245-B82F-FCDF27F484AE}"/>
              </a:ext>
            </a:extLst>
          </p:cNvPr>
          <p:cNvSpPr>
            <a:spLocks noGrp="1"/>
          </p:cNvSpPr>
          <p:nvPr>
            <p:ph idx="1"/>
          </p:nvPr>
        </p:nvSpPr>
        <p:spPr>
          <a:xfrm>
            <a:off x="462408" y="1166347"/>
            <a:ext cx="8333722" cy="4283477"/>
          </a:xfrm>
        </p:spPr>
        <p:txBody>
          <a:bodyPr>
            <a:noAutofit/>
          </a:bodyPr>
          <a:lstStyle/>
          <a:p>
            <a:pPr algn="just"/>
            <a:r>
              <a:rPr lang="en-GB" sz="2000" b="1" dirty="0" smtClean="0">
                <a:latin typeface="Arial Narrow" panose="020B0606020202030204" pitchFamily="34" charset="0"/>
                <a:cs typeface="Arial" panose="020B0604020202020204" pitchFamily="34" charset="0"/>
              </a:rPr>
              <a:t>Austria</a:t>
            </a:r>
            <a:r>
              <a:rPr lang="en-GB" sz="2000" dirty="0">
                <a:latin typeface="Arial Narrow" panose="020B0606020202030204" pitchFamily="34" charset="0"/>
                <a:cs typeface="Arial" panose="020B0604020202020204" pitchFamily="34" charset="0"/>
              </a:rPr>
              <a:t>: N/A</a:t>
            </a:r>
          </a:p>
          <a:p>
            <a:pPr algn="just"/>
            <a:r>
              <a:rPr lang="en-GB" sz="2000" b="1" dirty="0">
                <a:latin typeface="Arial Narrow" panose="020B0606020202030204" pitchFamily="34" charset="0"/>
                <a:cs typeface="Arial" panose="020B0604020202020204" pitchFamily="34" charset="0"/>
              </a:rPr>
              <a:t>France</a:t>
            </a:r>
            <a:r>
              <a:rPr lang="en-GB" sz="2000" dirty="0">
                <a:latin typeface="Arial Narrow" panose="020B0606020202030204" pitchFamily="34" charset="0"/>
                <a:cs typeface="Arial" panose="020B0604020202020204" pitchFamily="34" charset="0"/>
              </a:rPr>
              <a:t>: a spreading option with regard to exceptional (in nature and in amount) and deferred income taxation – aim: reducing the progression of the personal income tax | tax treaties and UK remittance basis </a:t>
            </a:r>
          </a:p>
          <a:p>
            <a:pPr algn="just"/>
            <a:r>
              <a:rPr lang="en-GB" sz="2000" b="1" dirty="0">
                <a:latin typeface="Arial Narrow" panose="020B0606020202030204" pitchFamily="34" charset="0"/>
                <a:cs typeface="Arial" panose="020B0604020202020204" pitchFamily="34" charset="0"/>
              </a:rPr>
              <a:t>Germany</a:t>
            </a:r>
            <a:r>
              <a:rPr lang="en-GB" sz="2000" dirty="0">
                <a:latin typeface="Arial Narrow" panose="020B0606020202030204" pitchFamily="34" charset="0"/>
                <a:cs typeface="Arial" panose="020B0604020202020204" pitchFamily="34" charset="0"/>
              </a:rPr>
              <a:t>:</a:t>
            </a:r>
            <a:r>
              <a:rPr lang="en-GB" sz="2000" b="1" dirty="0">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no AMT – quite the contrary: principle of gross-taxation for private capital yields, financial capital gains and most items of income derived by non-residents | coupled with right to apply for progressive taxation on net basis in some cases</a:t>
            </a:r>
            <a:endParaRPr lang="en-GB" sz="2000" b="1" dirty="0">
              <a:latin typeface="Arial Narrow" panose="020B0606020202030204" pitchFamily="34" charset="0"/>
              <a:cs typeface="Arial" panose="020B0604020202020204" pitchFamily="34" charset="0"/>
            </a:endParaRPr>
          </a:p>
          <a:p>
            <a:pPr algn="just"/>
            <a:r>
              <a:rPr lang="en-GB" sz="2000" b="1" dirty="0">
                <a:latin typeface="Arial Narrow" panose="020B0606020202030204" pitchFamily="34" charset="0"/>
                <a:cs typeface="Arial" panose="020B0604020202020204" pitchFamily="34" charset="0"/>
              </a:rPr>
              <a:t>Spain</a:t>
            </a:r>
            <a:r>
              <a:rPr lang="en-GB" sz="2000" dirty="0">
                <a:latin typeface="Arial Narrow" panose="020B0606020202030204" pitchFamily="34" charset="0"/>
                <a:cs typeface="Arial" panose="020B0604020202020204" pitchFamily="34" charset="0"/>
              </a:rPr>
              <a:t>:</a:t>
            </a:r>
            <a:r>
              <a:rPr lang="en-GB" sz="2000" b="1" dirty="0">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no alternative regimes. Optional regime for inpatriate workers: subject to non-residents income tax.  But income exceeding 60.000 subject to 45</a:t>
            </a:r>
            <a:r>
              <a:rPr lang="en-GB" sz="2000" dirty="0" smtClean="0">
                <a:latin typeface="Arial Narrow" panose="020B0606020202030204" pitchFamily="34" charset="0"/>
                <a:cs typeface="Arial" panose="020B0604020202020204" pitchFamily="34" charset="0"/>
              </a:rPr>
              <a:t>%</a:t>
            </a:r>
          </a:p>
          <a:p>
            <a:pPr algn="just"/>
            <a:r>
              <a:rPr lang="en-GB" sz="2000" b="1" dirty="0">
                <a:latin typeface="Arial Narrow" panose="020B0606020202030204" pitchFamily="34" charset="0"/>
                <a:cs typeface="Arial" panose="020B0604020202020204" pitchFamily="34" charset="0"/>
              </a:rPr>
              <a:t>UK</a:t>
            </a:r>
            <a:r>
              <a:rPr lang="en-GB" sz="2000" dirty="0">
                <a:latin typeface="Arial Narrow" panose="020B0606020202030204" pitchFamily="34" charset="0"/>
                <a:cs typeface="Arial" panose="020B0604020202020204" pitchFamily="34" charset="0"/>
              </a:rPr>
              <a:t>:</a:t>
            </a:r>
            <a:r>
              <a:rPr lang="en-GB" sz="2000" b="1" dirty="0">
                <a:latin typeface="Arial Narrow" panose="020B0606020202030204" pitchFamily="34" charset="0"/>
                <a:cs typeface="Arial" panose="020B0604020202020204" pitchFamily="34" charset="0"/>
              </a:rPr>
              <a:t> </a:t>
            </a:r>
            <a:r>
              <a:rPr lang="en-GB" sz="2000" dirty="0">
                <a:latin typeface="Arial Narrow" panose="020B0606020202030204" pitchFamily="34" charset="0"/>
                <a:cs typeface="Arial" panose="020B0604020202020204" pitchFamily="34" charset="0"/>
              </a:rPr>
              <a:t>remittance basis of taxation= Elective system|  Individuals eligible | Special rules for long-time residents |Foreign tax credit and tax </a:t>
            </a:r>
            <a:r>
              <a:rPr lang="en-GB" sz="2000" dirty="0" smtClean="0">
                <a:latin typeface="Arial Narrow" panose="020B0606020202030204" pitchFamily="34" charset="0"/>
                <a:cs typeface="Arial" panose="020B0604020202020204" pitchFamily="34" charset="0"/>
              </a:rPr>
              <a:t>treaties</a:t>
            </a:r>
            <a:endParaRPr lang="en-GB" sz="2000" b="1" dirty="0">
              <a:latin typeface="Arial Narrow" panose="020B0606020202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61BCA82-6D5C-C64C-AB5D-E9C3689C85FA}"/>
              </a:ext>
            </a:extLst>
          </p:cNvPr>
          <p:cNvSpPr>
            <a:spLocks noGrp="1"/>
          </p:cNvSpPr>
          <p:nvPr>
            <p:ph type="sldNum" sz="quarter" idx="28"/>
          </p:nvPr>
        </p:nvSpPr>
        <p:spPr/>
        <p:txBody>
          <a:bodyPr/>
          <a:lstStyle/>
          <a:p>
            <a:fld id="{68F3185B-C653-42AE-8B74-FF214C291574}" type="slidenum">
              <a:rPr lang="en-US" smtClean="0"/>
              <a:pPr/>
              <a:t>17</a:t>
            </a:fld>
            <a:endParaRPr lang="en-US"/>
          </a:p>
        </p:txBody>
      </p:sp>
    </p:spTree>
    <p:extLst>
      <p:ext uri="{BB962C8B-B14F-4D97-AF65-F5344CB8AC3E}">
        <p14:creationId xmlns:p14="http://schemas.microsoft.com/office/powerpoint/2010/main" val="3596063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7BFB805-E6B9-45B7-AB3D-1B257996934D}"/>
              </a:ext>
            </a:extLst>
          </p:cNvPr>
          <p:cNvSpPr>
            <a:spLocks noGrp="1"/>
          </p:cNvSpPr>
          <p:nvPr>
            <p:ph type="body" sz="quarter" idx="11"/>
          </p:nvPr>
        </p:nvSpPr>
        <p:spPr>
          <a:xfrm>
            <a:off x="287338" y="2941638"/>
            <a:ext cx="5754068" cy="882495"/>
          </a:xfrm>
        </p:spPr>
        <p:txBody>
          <a:bodyPr/>
          <a:lstStyle/>
          <a:p>
            <a:r>
              <a:rPr lang="en-GB" b="1" dirty="0"/>
              <a:t>You may ask your question in English. Please be concise!</a:t>
            </a:r>
          </a:p>
          <a:p>
            <a:r>
              <a:rPr lang="es-ES" b="1" dirty="0"/>
              <a:t>Pu</a:t>
            </a:r>
            <a:r>
              <a:rPr lang="it-IT" b="1" dirty="0"/>
              <a:t>ò fare la Sua breve domanda in italiano. Grazie!</a:t>
            </a:r>
            <a:endParaRPr lang="en-NL" b="1" dirty="0"/>
          </a:p>
        </p:txBody>
      </p:sp>
      <p:sp>
        <p:nvSpPr>
          <p:cNvPr id="4" name="Title 3">
            <a:extLst>
              <a:ext uri="{FF2B5EF4-FFF2-40B4-BE49-F238E27FC236}">
                <a16:creationId xmlns:a16="http://schemas.microsoft.com/office/drawing/2014/main" id="{AD091B23-6A77-40CB-8BBC-629130F0AF1A}"/>
              </a:ext>
            </a:extLst>
          </p:cNvPr>
          <p:cNvSpPr>
            <a:spLocks noGrp="1"/>
          </p:cNvSpPr>
          <p:nvPr>
            <p:ph type="ctrTitle"/>
          </p:nvPr>
        </p:nvSpPr>
        <p:spPr/>
        <p:txBody>
          <a:bodyPr/>
          <a:lstStyle/>
          <a:p>
            <a:r>
              <a:rPr lang="en-GB" dirty="0"/>
              <a:t>Questions</a:t>
            </a:r>
            <a:r>
              <a:rPr lang="es-ES" dirty="0"/>
              <a:t>/</a:t>
            </a:r>
            <a:r>
              <a:rPr lang="it-IT" dirty="0"/>
              <a:t>Dibattito</a:t>
            </a:r>
          </a:p>
        </p:txBody>
      </p:sp>
      <p:sp>
        <p:nvSpPr>
          <p:cNvPr id="5" name="Subtitle 4">
            <a:extLst>
              <a:ext uri="{FF2B5EF4-FFF2-40B4-BE49-F238E27FC236}">
                <a16:creationId xmlns:a16="http://schemas.microsoft.com/office/drawing/2014/main" id="{C8DEBA20-7A7C-4077-880F-C936847A5D14}"/>
              </a:ext>
            </a:extLst>
          </p:cNvPr>
          <p:cNvSpPr>
            <a:spLocks noGrp="1"/>
          </p:cNvSpPr>
          <p:nvPr>
            <p:ph type="subTitle" idx="1"/>
          </p:nvPr>
        </p:nvSpPr>
        <p:spPr/>
        <p:txBody>
          <a:bodyPr/>
          <a:lstStyle/>
          <a:p>
            <a:r>
              <a:rPr lang="es-ES" dirty="0"/>
              <a:t>AIPSDT </a:t>
            </a:r>
            <a:r>
              <a:rPr lang="en-GB" dirty="0"/>
              <a:t>Annual Congress </a:t>
            </a:r>
            <a:r>
              <a:rPr lang="es-ES" dirty="0"/>
              <a:t>2021 - Bari</a:t>
            </a:r>
            <a:endParaRPr lang="en-NL" dirty="0"/>
          </a:p>
        </p:txBody>
      </p:sp>
    </p:spTree>
    <p:extLst>
      <p:ext uri="{BB962C8B-B14F-4D97-AF65-F5344CB8AC3E}">
        <p14:creationId xmlns:p14="http://schemas.microsoft.com/office/powerpoint/2010/main" val="36465653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3D81A2-C247-43DC-BDB7-FFE6385FF975}"/>
              </a:ext>
            </a:extLst>
          </p:cNvPr>
          <p:cNvSpPr>
            <a:spLocks noGrp="1"/>
          </p:cNvSpPr>
          <p:nvPr>
            <p:ph type="body" sz="quarter" idx="11"/>
          </p:nvPr>
        </p:nvSpPr>
        <p:spPr>
          <a:xfrm>
            <a:off x="287337" y="2941638"/>
            <a:ext cx="5851069" cy="2452155"/>
          </a:xfrm>
        </p:spPr>
        <p:txBody>
          <a:bodyPr/>
          <a:lstStyle/>
          <a:p>
            <a:r>
              <a:rPr lang="es-ES" b="1" u="sng" dirty="0"/>
              <a:t>Emails:</a:t>
            </a:r>
          </a:p>
          <a:p>
            <a:r>
              <a:rPr lang="en-GB" b="1" dirty="0"/>
              <a:t>Austria </a:t>
            </a:r>
            <a:r>
              <a:rPr lang="en-GB" dirty="0"/>
              <a:t>- Georg </a:t>
            </a:r>
            <a:r>
              <a:rPr lang="de-AT" dirty="0"/>
              <a:t>Kofler</a:t>
            </a:r>
            <a:r>
              <a:rPr lang="en-GB" dirty="0"/>
              <a:t> – </a:t>
            </a:r>
            <a:r>
              <a:rPr lang="en-GB" dirty="0">
                <a:hlinkClick r:id="rId2"/>
              </a:rPr>
              <a:t>georg.kofler@wu.ac.at</a:t>
            </a:r>
            <a:r>
              <a:rPr lang="en-GB" dirty="0"/>
              <a:t> </a:t>
            </a:r>
          </a:p>
          <a:p>
            <a:r>
              <a:rPr lang="en-GB" b="1" dirty="0"/>
              <a:t>France </a:t>
            </a:r>
            <a:r>
              <a:rPr lang="en-GB" dirty="0"/>
              <a:t>– Andreas </a:t>
            </a:r>
            <a:r>
              <a:rPr lang="el-GR" dirty="0" err="1"/>
              <a:t>Kallergis</a:t>
            </a:r>
            <a:r>
              <a:rPr lang="en-GB" dirty="0"/>
              <a:t> – </a:t>
            </a:r>
            <a:r>
              <a:rPr lang="en-GB" dirty="0">
                <a:hlinkClick r:id="rId3"/>
              </a:rPr>
              <a:t>andreas.kallergis@univ-paris1.fr</a:t>
            </a:r>
            <a:r>
              <a:rPr lang="en-GB" dirty="0"/>
              <a:t> </a:t>
            </a:r>
          </a:p>
          <a:p>
            <a:r>
              <a:rPr lang="en-GB" b="1" dirty="0"/>
              <a:t>Germany </a:t>
            </a:r>
            <a:r>
              <a:rPr lang="en-GB" dirty="0"/>
              <a:t>– </a:t>
            </a:r>
            <a:r>
              <a:rPr lang="de-DE" dirty="0"/>
              <a:t>Ekkehart</a:t>
            </a:r>
            <a:r>
              <a:rPr lang="en-GB" dirty="0"/>
              <a:t> Reimer – </a:t>
            </a:r>
            <a:r>
              <a:rPr lang="en-GB" dirty="0">
                <a:hlinkClick r:id="rId4"/>
              </a:rPr>
              <a:t>reimer@uni-heidelberg.de</a:t>
            </a:r>
            <a:r>
              <a:rPr lang="en-GB" dirty="0"/>
              <a:t> </a:t>
            </a:r>
          </a:p>
          <a:p>
            <a:r>
              <a:rPr lang="en-GB" b="1" dirty="0"/>
              <a:t>Spain</a:t>
            </a:r>
            <a:r>
              <a:rPr lang="en-GB" dirty="0"/>
              <a:t> – F. Alfredo García Prats – </a:t>
            </a:r>
            <a:r>
              <a:rPr lang="en-GB" dirty="0">
                <a:hlinkClick r:id="rId5"/>
              </a:rPr>
              <a:t>alfredo.garcia@uv.es</a:t>
            </a:r>
            <a:r>
              <a:rPr lang="en-GB" dirty="0"/>
              <a:t> </a:t>
            </a:r>
          </a:p>
          <a:p>
            <a:r>
              <a:rPr lang="en-GB" b="1" dirty="0"/>
              <a:t>United Kingdom </a:t>
            </a:r>
            <a:r>
              <a:rPr lang="en-GB" dirty="0"/>
              <a:t>– Leopoldo Parada – </a:t>
            </a:r>
            <a:r>
              <a:rPr lang="en-GB" dirty="0">
                <a:hlinkClick r:id="rId6"/>
              </a:rPr>
              <a:t>l.parada@leeds.ac.uk</a:t>
            </a:r>
            <a:r>
              <a:rPr lang="en-GB" dirty="0"/>
              <a:t> </a:t>
            </a:r>
          </a:p>
          <a:p>
            <a:endParaRPr lang="en-GB" dirty="0"/>
          </a:p>
          <a:p>
            <a:r>
              <a:rPr lang="en-GB" b="1" dirty="0"/>
              <a:t>Moderator </a:t>
            </a:r>
            <a:r>
              <a:rPr lang="es-ES" dirty="0"/>
              <a:t>- Pasquale Pistone – </a:t>
            </a:r>
            <a:r>
              <a:rPr lang="es-ES" dirty="0">
                <a:hlinkClick r:id="rId7"/>
              </a:rPr>
              <a:t>p.pistone</a:t>
            </a:r>
            <a:r>
              <a:rPr lang="it-IT" dirty="0">
                <a:hlinkClick r:id="rId7"/>
              </a:rPr>
              <a:t>@ibfd.org</a:t>
            </a:r>
            <a:r>
              <a:rPr lang="it-IT" dirty="0"/>
              <a:t> </a:t>
            </a:r>
            <a:endParaRPr lang="en-NL" dirty="0"/>
          </a:p>
        </p:txBody>
      </p:sp>
      <p:sp>
        <p:nvSpPr>
          <p:cNvPr id="4" name="Title 3">
            <a:extLst>
              <a:ext uri="{FF2B5EF4-FFF2-40B4-BE49-F238E27FC236}">
                <a16:creationId xmlns:a16="http://schemas.microsoft.com/office/drawing/2014/main" id="{9CFB0D34-52B4-4ED6-B70B-8A4CBDE52A34}"/>
              </a:ext>
            </a:extLst>
          </p:cNvPr>
          <p:cNvSpPr>
            <a:spLocks noGrp="1"/>
          </p:cNvSpPr>
          <p:nvPr>
            <p:ph type="ctrTitle"/>
          </p:nvPr>
        </p:nvSpPr>
        <p:spPr/>
        <p:txBody>
          <a:bodyPr/>
          <a:lstStyle/>
          <a:p>
            <a:r>
              <a:rPr lang="it-IT" dirty="0"/>
              <a:t>Grazie per l’attenzione!</a:t>
            </a:r>
          </a:p>
        </p:txBody>
      </p:sp>
      <p:sp>
        <p:nvSpPr>
          <p:cNvPr id="5" name="Subtitle 4">
            <a:extLst>
              <a:ext uri="{FF2B5EF4-FFF2-40B4-BE49-F238E27FC236}">
                <a16:creationId xmlns:a16="http://schemas.microsoft.com/office/drawing/2014/main" id="{63A6FB01-1225-4ED9-A110-EE9D0482F5E7}"/>
              </a:ext>
            </a:extLst>
          </p:cNvPr>
          <p:cNvSpPr>
            <a:spLocks noGrp="1"/>
          </p:cNvSpPr>
          <p:nvPr>
            <p:ph type="subTitle" idx="1"/>
          </p:nvPr>
        </p:nvSpPr>
        <p:spPr/>
        <p:txBody>
          <a:bodyPr/>
          <a:lstStyle/>
          <a:p>
            <a:r>
              <a:rPr lang="es-ES" dirty="0"/>
              <a:t>AIPSDT </a:t>
            </a:r>
            <a:r>
              <a:rPr lang="en-GB" dirty="0"/>
              <a:t>Annual Congress </a:t>
            </a:r>
            <a:r>
              <a:rPr lang="es-ES" dirty="0"/>
              <a:t>2021 - Bari</a:t>
            </a:r>
            <a:endParaRPr lang="en-NL" dirty="0"/>
          </a:p>
        </p:txBody>
      </p:sp>
    </p:spTree>
    <p:extLst>
      <p:ext uri="{BB962C8B-B14F-4D97-AF65-F5344CB8AC3E}">
        <p14:creationId xmlns:p14="http://schemas.microsoft.com/office/powerpoint/2010/main" val="19767624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E1A1E8-9335-43BE-9CFC-D9D59237D233}"/>
              </a:ext>
            </a:extLst>
          </p:cNvPr>
          <p:cNvSpPr>
            <a:spLocks noGrp="1"/>
          </p:cNvSpPr>
          <p:nvPr>
            <p:ph idx="1"/>
          </p:nvPr>
        </p:nvSpPr>
        <p:spPr>
          <a:xfrm>
            <a:off x="462019" y="1344613"/>
            <a:ext cx="8006120" cy="3853905"/>
          </a:xfrm>
        </p:spPr>
        <p:txBody>
          <a:bodyPr>
            <a:noAutofit/>
          </a:bodyPr>
          <a:lstStyle/>
          <a:p>
            <a:r>
              <a:rPr lang="it-IT" sz="2200" b="1" dirty="0">
                <a:latin typeface="Arial Narrow" panose="020B0606020202030204" pitchFamily="34" charset="0"/>
                <a:cs typeface="Arial" panose="020B0604020202020204" pitchFamily="34" charset="0"/>
              </a:rPr>
              <a:t>AUSTRIA </a:t>
            </a:r>
            <a:r>
              <a:rPr lang="it-IT" sz="2200" dirty="0">
                <a:latin typeface="Arial Narrow" panose="020B0606020202030204" pitchFamily="34" charset="0"/>
                <a:cs typeface="Arial" panose="020B0604020202020204" pitchFamily="34" charset="0"/>
              </a:rPr>
              <a:t>– Prof. dr Georg Kofler, </a:t>
            </a:r>
            <a:r>
              <a:rPr lang="it-IT" sz="2200" i="1" dirty="0">
                <a:latin typeface="Arial Narrow" panose="020B0606020202030204" pitchFamily="34" charset="0"/>
                <a:cs typeface="Arial" panose="020B0604020202020204" pitchFamily="34" charset="0"/>
              </a:rPr>
              <a:t>WU University of Vienna</a:t>
            </a:r>
          </a:p>
          <a:p>
            <a:r>
              <a:rPr lang="it-IT" sz="2200" b="1" dirty="0">
                <a:latin typeface="Arial Narrow" panose="020B0606020202030204" pitchFamily="34" charset="0"/>
                <a:cs typeface="Arial" panose="020B0604020202020204" pitchFamily="34" charset="0"/>
              </a:rPr>
              <a:t>FRANCE</a:t>
            </a:r>
            <a:r>
              <a:rPr lang="it-IT" sz="2200" dirty="0">
                <a:latin typeface="Arial Narrow" panose="020B0606020202030204" pitchFamily="34" charset="0"/>
                <a:cs typeface="Arial" panose="020B0604020202020204" pitchFamily="34" charset="0"/>
              </a:rPr>
              <a:t> – Prof. dr Andreas Kallergis, </a:t>
            </a:r>
            <a:r>
              <a:rPr lang="en-GB" sz="2200" i="1" dirty="0">
                <a:latin typeface="Arial Narrow" panose="020B0606020202030204" pitchFamily="34" charset="0"/>
                <a:cs typeface="Arial" panose="020B0604020202020204" pitchFamily="34" charset="0"/>
              </a:rPr>
              <a:t>Panthéon-Sorbonne University </a:t>
            </a:r>
            <a:r>
              <a:rPr lang="it-IT" sz="2200" i="1" dirty="0">
                <a:latin typeface="Arial Narrow" panose="020B0606020202030204" pitchFamily="34" charset="0"/>
                <a:cs typeface="Arial" panose="020B0604020202020204" pitchFamily="34" charset="0"/>
              </a:rPr>
              <a:t>of Paris I</a:t>
            </a:r>
          </a:p>
          <a:p>
            <a:r>
              <a:rPr lang="it-IT" sz="2200" b="1" dirty="0">
                <a:latin typeface="Arial Narrow" panose="020B0606020202030204" pitchFamily="34" charset="0"/>
                <a:cs typeface="Arial" panose="020B0604020202020204" pitchFamily="34" charset="0"/>
              </a:rPr>
              <a:t>GERMANY</a:t>
            </a:r>
            <a:r>
              <a:rPr lang="it-IT" sz="2200" dirty="0">
                <a:latin typeface="Arial Narrow" panose="020B0606020202030204" pitchFamily="34" charset="0"/>
                <a:cs typeface="Arial" panose="020B0604020202020204" pitchFamily="34" charset="0"/>
              </a:rPr>
              <a:t> – Prof. dr Ekkehart Reimer, </a:t>
            </a:r>
            <a:r>
              <a:rPr lang="it-IT" sz="2200" i="1" dirty="0">
                <a:latin typeface="Arial Narrow" panose="020B0606020202030204" pitchFamily="34" charset="0"/>
                <a:cs typeface="Arial" panose="020B0604020202020204" pitchFamily="34" charset="0"/>
              </a:rPr>
              <a:t>Ruprecht Karl University of Heidelberg</a:t>
            </a:r>
          </a:p>
          <a:p>
            <a:r>
              <a:rPr lang="it-IT" sz="2200" b="1" dirty="0">
                <a:latin typeface="Arial Narrow" panose="020B0606020202030204" pitchFamily="34" charset="0"/>
                <a:cs typeface="Arial" panose="020B0604020202020204" pitchFamily="34" charset="0"/>
              </a:rPr>
              <a:t>SPAIN</a:t>
            </a:r>
            <a:r>
              <a:rPr lang="it-IT" sz="2200" dirty="0">
                <a:latin typeface="Arial Narrow" panose="020B0606020202030204" pitchFamily="34" charset="0"/>
                <a:cs typeface="Arial" panose="020B0604020202020204" pitchFamily="34" charset="0"/>
              </a:rPr>
              <a:t> – Prof. dr F. Alfredo Garc</a:t>
            </a:r>
            <a:r>
              <a:rPr lang="es-ES" sz="2200" dirty="0" err="1">
                <a:latin typeface="Arial Narrow" panose="020B0606020202030204" pitchFamily="34" charset="0"/>
                <a:cs typeface="Arial" panose="020B0604020202020204" pitchFamily="34" charset="0"/>
              </a:rPr>
              <a:t>ía</a:t>
            </a:r>
            <a:r>
              <a:rPr lang="es-ES" sz="2200" dirty="0">
                <a:latin typeface="Arial Narrow" panose="020B0606020202030204" pitchFamily="34" charset="0"/>
                <a:cs typeface="Arial" panose="020B0604020202020204" pitchFamily="34" charset="0"/>
              </a:rPr>
              <a:t> Prats, </a:t>
            </a:r>
            <a:r>
              <a:rPr lang="es-ES" sz="2200" i="1" dirty="0">
                <a:latin typeface="Arial Narrow" panose="020B0606020202030204" pitchFamily="34" charset="0"/>
                <a:cs typeface="Arial" panose="020B0604020202020204" pitchFamily="34" charset="0"/>
              </a:rPr>
              <a:t>Universidad de Valencia</a:t>
            </a:r>
            <a:endParaRPr lang="it-IT" sz="2200" i="1" dirty="0">
              <a:latin typeface="Arial Narrow" panose="020B0606020202030204" pitchFamily="34" charset="0"/>
              <a:cs typeface="Arial" panose="020B0604020202020204" pitchFamily="34" charset="0"/>
            </a:endParaRPr>
          </a:p>
          <a:p>
            <a:r>
              <a:rPr lang="it-IT" sz="2200" b="1" dirty="0">
                <a:latin typeface="Arial Narrow" panose="020B0606020202030204" pitchFamily="34" charset="0"/>
                <a:cs typeface="Arial" panose="020B0604020202020204" pitchFamily="34" charset="0"/>
              </a:rPr>
              <a:t>UNITED KINGDOM </a:t>
            </a:r>
            <a:r>
              <a:rPr lang="it-IT" sz="2200" dirty="0">
                <a:latin typeface="Arial Narrow" panose="020B0606020202030204" pitchFamily="34" charset="0"/>
                <a:cs typeface="Arial" panose="020B0604020202020204" pitchFamily="34" charset="0"/>
              </a:rPr>
              <a:t>– Dr Leopoldo Parada, </a:t>
            </a:r>
            <a:r>
              <a:rPr lang="it-IT" sz="2200" i="1" dirty="0">
                <a:latin typeface="Arial Narrow" panose="020B0606020202030204" pitchFamily="34" charset="0"/>
                <a:cs typeface="Arial" panose="020B0604020202020204" pitchFamily="34" charset="0"/>
              </a:rPr>
              <a:t>University of Leeds</a:t>
            </a:r>
          </a:p>
          <a:p>
            <a:endParaRPr lang="it-IT" sz="2200" dirty="0">
              <a:latin typeface="Arial Narrow" panose="020B0606020202030204" pitchFamily="34" charset="0"/>
              <a:cs typeface="Arial" panose="020B0604020202020204" pitchFamily="34" charset="0"/>
            </a:endParaRPr>
          </a:p>
          <a:p>
            <a:pPr marL="0" indent="0">
              <a:buNone/>
            </a:pPr>
            <a:r>
              <a:rPr lang="it-IT" sz="2200" b="1" dirty="0">
                <a:latin typeface="Arial Narrow" panose="020B0606020202030204" pitchFamily="34" charset="0"/>
                <a:cs typeface="Arial" panose="020B0604020202020204" pitchFamily="34" charset="0"/>
              </a:rPr>
              <a:t>Moderator</a:t>
            </a:r>
            <a:r>
              <a:rPr lang="it-IT" sz="2200" dirty="0">
                <a:latin typeface="Arial Narrow" panose="020B0606020202030204" pitchFamily="34" charset="0"/>
                <a:cs typeface="Arial" panose="020B0604020202020204" pitchFamily="34" charset="0"/>
              </a:rPr>
              <a:t>: </a:t>
            </a:r>
          </a:p>
          <a:p>
            <a:pPr marL="0" indent="0">
              <a:buNone/>
            </a:pPr>
            <a:r>
              <a:rPr lang="it-IT" sz="2200" dirty="0">
                <a:latin typeface="Arial Narrow" panose="020B0606020202030204" pitchFamily="34" charset="0"/>
                <a:cs typeface="Arial" panose="020B0604020202020204" pitchFamily="34" charset="0"/>
              </a:rPr>
              <a:t>Prof. dr Pasquale Pistone, </a:t>
            </a:r>
            <a:r>
              <a:rPr lang="it-IT" sz="2200" i="1" dirty="0">
                <a:latin typeface="Arial Narrow" panose="020B0606020202030204" pitchFamily="34" charset="0"/>
                <a:cs typeface="Arial" panose="020B0604020202020204" pitchFamily="34" charset="0"/>
              </a:rPr>
              <a:t>University of Salerno/WU Vienna/IBFD</a:t>
            </a:r>
            <a:endParaRPr lang="en-NL" sz="2200" i="1" dirty="0">
              <a:latin typeface="Arial Narrow" panose="020B0606020202030204" pitchFamily="34" charset="0"/>
              <a:cs typeface="Arial" panose="020B0604020202020204" pitchFamily="34" charset="0"/>
            </a:endParaRPr>
          </a:p>
        </p:txBody>
      </p:sp>
      <p:sp>
        <p:nvSpPr>
          <p:cNvPr id="6" name="Title 5">
            <a:extLst>
              <a:ext uri="{FF2B5EF4-FFF2-40B4-BE49-F238E27FC236}">
                <a16:creationId xmlns:a16="http://schemas.microsoft.com/office/drawing/2014/main" id="{FDEAFD05-252B-4670-819A-44C1DADC7D6C}"/>
              </a:ext>
            </a:extLst>
          </p:cNvPr>
          <p:cNvSpPr>
            <a:spLocks noGrp="1"/>
          </p:cNvSpPr>
          <p:nvPr>
            <p:ph type="title"/>
          </p:nvPr>
        </p:nvSpPr>
        <p:spPr/>
        <p:txBody>
          <a:bodyPr/>
          <a:lstStyle/>
          <a:p>
            <a:r>
              <a:rPr lang="it-IT" dirty="0">
                <a:latin typeface="Arial" panose="020B0604020202020204" pitchFamily="34" charset="0"/>
                <a:cs typeface="Arial" panose="020B0604020202020204" pitchFamily="34" charset="0"/>
              </a:rPr>
              <a:t>Our Panel</a:t>
            </a:r>
            <a:endParaRPr lang="en-NL"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33DD7F9-2EE7-CC4D-A7EE-B458AFB0F594}"/>
              </a:ext>
            </a:extLst>
          </p:cNvPr>
          <p:cNvSpPr>
            <a:spLocks noGrp="1"/>
          </p:cNvSpPr>
          <p:nvPr>
            <p:ph type="sldNum" sz="quarter" idx="12"/>
          </p:nvPr>
        </p:nvSpPr>
        <p:spPr/>
        <p:txBody>
          <a:bodyPr/>
          <a:lstStyle/>
          <a:p>
            <a:fld id="{BE3DC40E-DBBE-4E2D-9EEC-FBF0DA0E9179}" type="slidenum">
              <a:rPr lang="en-GB" smtClean="0"/>
              <a:t>2</a:t>
            </a:fld>
            <a:endParaRPr lang="en-GB" dirty="0"/>
          </a:p>
        </p:txBody>
      </p:sp>
    </p:spTree>
    <p:extLst>
      <p:ext uri="{BB962C8B-B14F-4D97-AF65-F5344CB8AC3E}">
        <p14:creationId xmlns:p14="http://schemas.microsoft.com/office/powerpoint/2010/main" val="34708311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Structure</a:t>
            </a:r>
          </a:p>
        </p:txBody>
      </p:sp>
      <p:sp>
        <p:nvSpPr>
          <p:cNvPr id="3" name="Untertitel 2"/>
          <p:cNvSpPr>
            <a:spLocks noGrp="1"/>
          </p:cNvSpPr>
          <p:nvPr>
            <p:ph type="subTitle" idx="1"/>
          </p:nvPr>
        </p:nvSpPr>
        <p:spPr/>
        <p:txBody>
          <a:bodyPr/>
          <a:lstStyle/>
          <a:p>
            <a:r>
              <a:rPr lang="en-GB" dirty="0"/>
              <a:t>Topic 1</a:t>
            </a:r>
          </a:p>
        </p:txBody>
      </p:sp>
      <p:sp>
        <p:nvSpPr>
          <p:cNvPr id="7" name="Textplatzhalter 6"/>
          <p:cNvSpPr>
            <a:spLocks noGrp="1"/>
          </p:cNvSpPr>
          <p:nvPr>
            <p:ph type="body" sz="quarter" idx="11"/>
          </p:nvPr>
        </p:nvSpPr>
        <p:spPr>
          <a:xfrm>
            <a:off x="287338" y="2941638"/>
            <a:ext cx="4284662" cy="805551"/>
          </a:xfrm>
        </p:spPr>
        <p:txBody>
          <a:bodyPr/>
          <a:lstStyle/>
          <a:p>
            <a:r>
              <a:rPr lang="en-US" dirty="0"/>
              <a:t>Introduction to the Topic by </a:t>
            </a:r>
            <a:r>
              <a:rPr lang="en-US" b="1" dirty="0"/>
              <a:t>E. Reimer </a:t>
            </a:r>
            <a:r>
              <a:rPr lang="en-US" dirty="0"/>
              <a:t>(Heidelberg University)</a:t>
            </a:r>
            <a:endParaRPr lang="en-GB" dirty="0"/>
          </a:p>
        </p:txBody>
      </p:sp>
    </p:spTree>
    <p:extLst>
      <p:ext uri="{BB962C8B-B14F-4D97-AF65-F5344CB8AC3E}">
        <p14:creationId xmlns:p14="http://schemas.microsoft.com/office/powerpoint/2010/main" val="30021353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019" y="1633822"/>
            <a:ext cx="7759644" cy="1723798"/>
          </a:xfrm>
        </p:spPr>
        <p:txBody>
          <a:bodyPr>
            <a:normAutofit/>
          </a:bodyPr>
          <a:lstStyle/>
          <a:p>
            <a:pPr marL="214313" indent="-214313">
              <a:buFont typeface="Arial" panose="020B0604020202020204" pitchFamily="34" charset="0"/>
              <a:buChar char="•"/>
            </a:pPr>
            <a:r>
              <a:rPr lang="en-US" sz="2000" b="1" dirty="0">
                <a:latin typeface="Arial Narrow" panose="020B0606020202030204" pitchFamily="34" charset="0"/>
                <a:cs typeface="Arial" panose="020B0604020202020204" pitchFamily="34" charset="0"/>
              </a:rPr>
              <a:t>Formal design</a:t>
            </a:r>
            <a:r>
              <a:rPr lang="en-US" sz="2000" dirty="0">
                <a:latin typeface="Arial Narrow" panose="020B060602020203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BE3DC40E-DBBE-4E2D-9EEC-FBF0DA0E9179}" type="slidenum">
              <a:rPr lang="en-GB" smtClean="0"/>
              <a:t>4</a:t>
            </a:fld>
            <a:endParaRPr lang="en-GB" dirty="0"/>
          </a:p>
        </p:txBody>
      </p:sp>
      <p:sp>
        <p:nvSpPr>
          <p:cNvPr id="5" name="Title 4"/>
          <p:cNvSpPr>
            <a:spLocks noGrp="1"/>
          </p:cNvSpPr>
          <p:nvPr>
            <p:ph type="title"/>
          </p:nvPr>
        </p:nvSpPr>
        <p:spPr/>
        <p:txBody>
          <a:bodyPr/>
          <a:lstStyle/>
          <a:p>
            <a:pPr marL="457200" indent="-457200">
              <a:buFont typeface="+mj-lt"/>
              <a:buAutoNum type="arabicPeriod"/>
            </a:pPr>
            <a:r>
              <a:rPr lang="en-US" dirty="0">
                <a:latin typeface="Arial Narrow" panose="020B0606020202030204" pitchFamily="34" charset="0"/>
                <a:cs typeface="Arial" panose="020B0604020202020204" pitchFamily="34" charset="0"/>
              </a:rPr>
              <a:t>Structure</a:t>
            </a:r>
            <a:endParaRPr lang="de-AT" dirty="0"/>
          </a:p>
        </p:txBody>
      </p:sp>
      <p:sp>
        <p:nvSpPr>
          <p:cNvPr id="6" name="Content Placeholder 1"/>
          <p:cNvSpPr txBox="1">
            <a:spLocks/>
          </p:cNvSpPr>
          <p:nvPr/>
        </p:nvSpPr>
        <p:spPr>
          <a:xfrm>
            <a:off x="462019" y="1365859"/>
            <a:ext cx="7759644" cy="1723798"/>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buFont typeface="Arial" panose="020B0604020202020204" pitchFamily="34" charset="0"/>
              <a:buChar char="•"/>
            </a:pPr>
            <a:endParaRPr lang="en-US" sz="2000" dirty="0">
              <a:latin typeface="Arial Narrow" panose="020B0606020202030204" pitchFamily="34" charset="0"/>
              <a:cs typeface="Arial" panose="020B0604020202020204" pitchFamily="34" charset="0"/>
            </a:endParaRPr>
          </a:p>
        </p:txBody>
      </p:sp>
      <p:sp>
        <p:nvSpPr>
          <p:cNvPr id="7" name="Content Placeholder 1"/>
          <p:cNvSpPr txBox="1">
            <a:spLocks/>
          </p:cNvSpPr>
          <p:nvPr/>
        </p:nvSpPr>
        <p:spPr>
          <a:xfrm>
            <a:off x="462019" y="3248630"/>
            <a:ext cx="7759644" cy="2096959"/>
          </a:xfrm>
          <a:prstGeom prst="rect">
            <a:avLst/>
          </a:prstGeom>
        </p:spPr>
        <p:txBody>
          <a:bodyPr vert="horz" lIns="0" tIns="45715" rIns="0" bIns="45715" rtlCol="0">
            <a:normAutofit lnSpcReduction="10000"/>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4313" indent="-214313">
              <a:buFont typeface="Arial" panose="020B0604020202020204" pitchFamily="34" charset="0"/>
              <a:buChar char="•"/>
            </a:pPr>
            <a:r>
              <a:rPr lang="en-GB" sz="2000" b="1" dirty="0">
                <a:latin typeface="Arial Narrow" panose="020B0606020202030204" pitchFamily="34" charset="0"/>
                <a:cs typeface="Arial" panose="020B0604020202020204" pitchFamily="34" charset="0"/>
              </a:rPr>
              <a:t>Substantive analysis</a:t>
            </a:r>
            <a:r>
              <a:rPr lang="en-GB" sz="2000" dirty="0">
                <a:latin typeface="Arial Narrow" panose="020B0606020202030204" pitchFamily="34" charset="0"/>
                <a:cs typeface="Arial" panose="020B0604020202020204" pitchFamily="34" charset="0"/>
              </a:rPr>
              <a:t>: significant fragmentation within a comprehensive (synthetic) income tax?</a:t>
            </a:r>
          </a:p>
          <a:p>
            <a:pPr marL="600075" lvl="1" indent="-257175">
              <a:buFont typeface="Symbol" panose="05050102010706020507" pitchFamily="18" charset="2"/>
              <a:buChar char="-"/>
            </a:pPr>
            <a:r>
              <a:rPr lang="en-GB" sz="2000" dirty="0">
                <a:latin typeface="Arial Narrow" panose="020B0606020202030204" pitchFamily="34" charset="0"/>
                <a:cs typeface="Arial" panose="020B0604020202020204" pitchFamily="34" charset="0"/>
              </a:rPr>
              <a:t>net vs. gross basis</a:t>
            </a:r>
          </a:p>
          <a:p>
            <a:pPr marL="600075" lvl="1" indent="-257175">
              <a:buFont typeface="Symbol" panose="05050102010706020507" pitchFamily="18" charset="2"/>
              <a:buChar char="-"/>
            </a:pPr>
            <a:r>
              <a:rPr lang="en-GB" sz="2000" dirty="0">
                <a:latin typeface="Arial Narrow" panose="020B0606020202030204" pitchFamily="34" charset="0"/>
                <a:cs typeface="Arial" panose="020B0604020202020204" pitchFamily="34" charset="0"/>
              </a:rPr>
              <a:t>accrued income vs. unrealized income vs. imputed income</a:t>
            </a:r>
          </a:p>
          <a:p>
            <a:pPr marL="600075" lvl="1" indent="-257175">
              <a:buFont typeface="Symbol" panose="05050102010706020507" pitchFamily="18" charset="2"/>
              <a:buChar char="-"/>
            </a:pPr>
            <a:r>
              <a:rPr lang="en-GB" sz="2000" dirty="0">
                <a:latin typeface="Arial Narrow" panose="020B0606020202030204" pitchFamily="34" charset="0"/>
                <a:cs typeface="Arial" panose="020B0604020202020204" pitchFamily="34" charset="0"/>
              </a:rPr>
              <a:t>specific tax rates or surcharges on certain types of income</a:t>
            </a:r>
          </a:p>
          <a:p>
            <a:pPr marL="600075" lvl="1" indent="-257175">
              <a:buFont typeface="Symbol" panose="05050102010706020507" pitchFamily="18" charset="2"/>
              <a:buChar char="-"/>
            </a:pPr>
            <a:r>
              <a:rPr lang="en-GB" sz="2000" dirty="0">
                <a:latin typeface="Arial Narrow" panose="020B0606020202030204" pitchFamily="34" charset="0"/>
                <a:cs typeface="Arial" panose="020B0604020202020204" pitchFamily="34" charset="0"/>
              </a:rPr>
              <a:t>withholding (PAYE) vs. declaration &amp; assessment</a:t>
            </a:r>
          </a:p>
        </p:txBody>
      </p:sp>
      <p:sp>
        <p:nvSpPr>
          <p:cNvPr id="8" name="TextBox 7"/>
          <p:cNvSpPr txBox="1"/>
          <p:nvPr/>
        </p:nvSpPr>
        <p:spPr>
          <a:xfrm>
            <a:off x="2231136" y="1309092"/>
            <a:ext cx="5931408"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000" dirty="0">
                <a:latin typeface="Arial Narrow" panose="020B0606020202030204" pitchFamily="34" charset="0"/>
              </a:rPr>
              <a:t>One comprehensive income tax (all types of income)</a:t>
            </a:r>
            <a:endParaRPr lang="de-AT" sz="2000" dirty="0">
              <a:latin typeface="Arial Narrow" panose="020B0606020202030204" pitchFamily="34" charset="0"/>
            </a:endParaRPr>
          </a:p>
        </p:txBody>
      </p:sp>
      <p:sp>
        <p:nvSpPr>
          <p:cNvPr id="9" name="TextBox 8"/>
          <p:cNvSpPr txBox="1"/>
          <p:nvPr/>
        </p:nvSpPr>
        <p:spPr>
          <a:xfrm>
            <a:off x="2231136" y="2061938"/>
            <a:ext cx="132830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000" dirty="0">
                <a:latin typeface="Arial Narrow" panose="020B0606020202030204" pitchFamily="34" charset="0"/>
              </a:rPr>
              <a:t>Tax on employment income</a:t>
            </a:r>
            <a:endParaRPr lang="de-AT" sz="2000" dirty="0">
              <a:latin typeface="Arial Narrow" panose="020B0606020202030204" pitchFamily="34" charset="0"/>
            </a:endParaRPr>
          </a:p>
        </p:txBody>
      </p:sp>
      <p:sp>
        <p:nvSpPr>
          <p:cNvPr id="10" name="TextBox 9"/>
          <p:cNvSpPr txBox="1"/>
          <p:nvPr/>
        </p:nvSpPr>
        <p:spPr>
          <a:xfrm>
            <a:off x="3632590" y="2061938"/>
            <a:ext cx="113995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000" dirty="0">
                <a:latin typeface="Arial Narrow" panose="020B0606020202030204" pitchFamily="34" charset="0"/>
              </a:rPr>
              <a:t>Tax on business income</a:t>
            </a:r>
            <a:endParaRPr lang="de-AT" sz="2000" dirty="0">
              <a:latin typeface="Arial Narrow" panose="020B0606020202030204" pitchFamily="34" charset="0"/>
            </a:endParaRPr>
          </a:p>
        </p:txBody>
      </p:sp>
      <p:sp>
        <p:nvSpPr>
          <p:cNvPr id="11" name="TextBox 10"/>
          <p:cNvSpPr txBox="1"/>
          <p:nvPr/>
        </p:nvSpPr>
        <p:spPr>
          <a:xfrm>
            <a:off x="4845694" y="2061938"/>
            <a:ext cx="110400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000" dirty="0">
                <a:latin typeface="Arial Narrow" panose="020B0606020202030204" pitchFamily="34" charset="0"/>
              </a:rPr>
              <a:t>Tax on capital yields</a:t>
            </a:r>
          </a:p>
        </p:txBody>
      </p:sp>
      <p:sp>
        <p:nvSpPr>
          <p:cNvPr id="12" name="TextBox 11"/>
          <p:cNvSpPr txBox="1"/>
          <p:nvPr/>
        </p:nvSpPr>
        <p:spPr>
          <a:xfrm>
            <a:off x="6024689" y="2049797"/>
            <a:ext cx="107899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000" dirty="0">
                <a:latin typeface="Arial Narrow" panose="020B0606020202030204" pitchFamily="34" charset="0"/>
              </a:rPr>
              <a:t>Tax on capital  gains</a:t>
            </a:r>
            <a:endParaRPr lang="de-AT" sz="2000" dirty="0">
              <a:latin typeface="Arial Narrow" panose="020B0606020202030204" pitchFamily="34" charset="0"/>
            </a:endParaRPr>
          </a:p>
        </p:txBody>
      </p:sp>
      <p:sp>
        <p:nvSpPr>
          <p:cNvPr id="13" name="TextBox 12"/>
          <p:cNvSpPr txBox="1"/>
          <p:nvPr/>
        </p:nvSpPr>
        <p:spPr>
          <a:xfrm>
            <a:off x="7162800" y="2049798"/>
            <a:ext cx="999744"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000" dirty="0">
                <a:latin typeface="Arial Narrow" panose="020B0606020202030204" pitchFamily="34" charset="0"/>
              </a:rPr>
              <a:t>Exit</a:t>
            </a:r>
          </a:p>
          <a:p>
            <a:pPr algn="ctr"/>
            <a:r>
              <a:rPr lang="en-GB" sz="2000" dirty="0">
                <a:latin typeface="Arial Narrow" panose="020B0606020202030204" pitchFamily="34" charset="0"/>
              </a:rPr>
              <a:t>Tax</a:t>
            </a:r>
          </a:p>
          <a:p>
            <a:pPr algn="ctr"/>
            <a:endParaRPr lang="de-AT" sz="2000" dirty="0">
              <a:latin typeface="Arial Narrow" panose="020B0606020202030204" pitchFamily="34" charset="0"/>
            </a:endParaRPr>
          </a:p>
        </p:txBody>
      </p:sp>
      <p:sp>
        <p:nvSpPr>
          <p:cNvPr id="14" name="TextBox 13"/>
          <p:cNvSpPr txBox="1"/>
          <p:nvPr/>
        </p:nvSpPr>
        <p:spPr>
          <a:xfrm>
            <a:off x="4906707" y="1700715"/>
            <a:ext cx="585216" cy="400110"/>
          </a:xfrm>
          <a:prstGeom prst="rect">
            <a:avLst/>
          </a:prstGeom>
          <a:noFill/>
        </p:spPr>
        <p:txBody>
          <a:bodyPr wrap="square" rtlCol="0">
            <a:spAutoFit/>
          </a:bodyPr>
          <a:lstStyle/>
          <a:p>
            <a:r>
              <a:rPr lang="en-GB" sz="2000" dirty="0">
                <a:latin typeface="Arial Narrow" panose="020B0606020202030204" pitchFamily="34" charset="0"/>
              </a:rPr>
              <a:t>VS.</a:t>
            </a:r>
            <a:endParaRPr lang="de-AT" sz="2000" dirty="0">
              <a:latin typeface="Arial Narrow" panose="020B0606020202030204" pitchFamily="34" charset="0"/>
            </a:endParaRPr>
          </a:p>
        </p:txBody>
      </p:sp>
    </p:spTree>
    <p:extLst>
      <p:ext uri="{BB962C8B-B14F-4D97-AF65-F5344CB8AC3E}">
        <p14:creationId xmlns:p14="http://schemas.microsoft.com/office/powerpoint/2010/main" val="9872454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018" y="1043523"/>
            <a:ext cx="8204903" cy="4368536"/>
          </a:xfrm>
        </p:spPr>
        <p:txBody>
          <a:bodyPr>
            <a:noAutofit/>
          </a:bodyPr>
          <a:lstStyle/>
          <a:p>
            <a:pPr algn="just"/>
            <a:r>
              <a:rPr lang="en-GB" sz="1800" b="1" dirty="0" smtClean="0">
                <a:latin typeface="Arial Narrow" panose="020B0606020202030204" pitchFamily="34" charset="0"/>
                <a:cs typeface="Arial" panose="020B0604020202020204" pitchFamily="34" charset="0"/>
              </a:rPr>
              <a:t>Austria</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rPr>
              <a:t>formally synthetic structure combining the results of seven categories of income, but numerous analytical elements (e.g. lump-sum taxation, special exemptions for labour income, special regimes for capital income and capital gains) </a:t>
            </a:r>
            <a:endParaRPr lang="en-GB" sz="1800" b="1" dirty="0">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France</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rPr>
              <a:t>formally a comprehensive PIT structure aggregating the net results of different categories of income but various analytical elements (PAYE on employment income, taxation on capital yields and capital gains, exit taxation, payments to non-residents</a:t>
            </a:r>
            <a:r>
              <a:rPr lang="en-GB" sz="1800" dirty="0" smtClean="0">
                <a:latin typeface="Arial Narrow" panose="020B0606020202030204" pitchFamily="34" charset="0"/>
              </a:rPr>
              <a:t>)</a:t>
            </a:r>
          </a:p>
          <a:p>
            <a:pPr algn="just"/>
            <a:r>
              <a:rPr lang="en-GB" sz="1800" b="1" dirty="0">
                <a:latin typeface="Arial Narrow" panose="020B0606020202030204" pitchFamily="34" charset="0"/>
                <a:cs typeface="Arial" panose="020B0604020202020204" pitchFamily="34" charset="0"/>
              </a:rPr>
              <a:t>Germany</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rPr>
              <a:t>basic income tax </a:t>
            </a:r>
            <a:r>
              <a:rPr lang="en-GB" sz="1800" dirty="0" smtClean="0">
                <a:latin typeface="Arial Narrow" panose="020B0606020202030204" pitchFamily="34" charset="0"/>
              </a:rPr>
              <a:t>(</a:t>
            </a:r>
            <a:r>
              <a:rPr lang="de-DE" sz="1800" i="1" dirty="0" smtClean="0">
                <a:latin typeface="Arial Narrow" panose="020B0606020202030204" pitchFamily="34" charset="0"/>
              </a:rPr>
              <a:t>Einkommensteuer</a:t>
            </a:r>
            <a:r>
              <a:rPr lang="en-GB" sz="1800" dirty="0" smtClean="0">
                <a:latin typeface="Arial Narrow" panose="020B0606020202030204" pitchFamily="34" charset="0"/>
              </a:rPr>
              <a:t>) </a:t>
            </a:r>
            <a:r>
              <a:rPr lang="en-GB" sz="1800" dirty="0">
                <a:latin typeface="Arial Narrow" panose="020B0606020202030204" pitchFamily="34" charset="0"/>
              </a:rPr>
              <a:t>on </a:t>
            </a:r>
            <a:r>
              <a:rPr lang="en-GB" sz="1800" b="1" dirty="0">
                <a:solidFill>
                  <a:srgbClr val="0096D3"/>
                </a:solidFill>
                <a:latin typeface="Arial Narrow" panose="020B0606020202030204" pitchFamily="34" charset="0"/>
              </a:rPr>
              <a:t>net basis</a:t>
            </a:r>
            <a:r>
              <a:rPr lang="en-GB" sz="1800" dirty="0">
                <a:latin typeface="Arial Narrow" panose="020B0606020202030204" pitchFamily="34" charset="0"/>
              </a:rPr>
              <a:t> on employment income, rental income, pensions and all types of business income &amp; gains &amp; exit. </a:t>
            </a:r>
            <a:r>
              <a:rPr lang="en-GB" sz="1800" b="1" dirty="0">
                <a:solidFill>
                  <a:srgbClr val="0096D3"/>
                </a:solidFill>
                <a:latin typeface="Arial Narrow" panose="020B0606020202030204" pitchFamily="34" charset="0"/>
              </a:rPr>
              <a:t>Gross income</a:t>
            </a:r>
            <a:r>
              <a:rPr lang="en-GB" sz="1800" dirty="0">
                <a:latin typeface="Arial Narrow" panose="020B0606020202030204" pitchFamily="34" charset="0"/>
              </a:rPr>
              <a:t> tax on private capital yields and gains </a:t>
            </a:r>
            <a:r>
              <a:rPr lang="en-GB" sz="1800" dirty="0" smtClean="0">
                <a:latin typeface="Arial Narrow" panose="020B0606020202030204" pitchFamily="34" charset="0"/>
              </a:rPr>
              <a:t> </a:t>
            </a:r>
            <a:endParaRPr lang="en-GB" sz="1800" b="1" dirty="0">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Spain</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rPr>
              <a:t>formally synthetic structure. Calculation, determination and exemptions specific for each category of income (6 types). Only business income and immovable rental income allow deduction of necessary expenses (net basis taxation). For the rest: limited expenses allowed</a:t>
            </a:r>
            <a:endParaRPr lang="en-GB" sz="1800" b="1" dirty="0">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UK</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Narrow" panose="020B0604020202020204" pitchFamily="34" charset="0"/>
              </a:rPr>
              <a:t>PAYE for employment; self-assessment system (SA) and CGT | Personal allowance (employment &amp; self-employment) | Expenses (Self-employment only)| taxable year: 6 April/5 April next year</a:t>
            </a:r>
          </a:p>
          <a:p>
            <a:endParaRPr lang="en-GB" sz="1800" dirty="0"/>
          </a:p>
        </p:txBody>
      </p:sp>
      <p:sp>
        <p:nvSpPr>
          <p:cNvPr id="4" name="Slide Number Placeholder 3"/>
          <p:cNvSpPr>
            <a:spLocks noGrp="1"/>
          </p:cNvSpPr>
          <p:nvPr>
            <p:ph type="sldNum" sz="quarter" idx="12"/>
          </p:nvPr>
        </p:nvSpPr>
        <p:spPr/>
        <p:txBody>
          <a:bodyPr/>
          <a:lstStyle/>
          <a:p>
            <a:fld id="{BE3DC40E-DBBE-4E2D-9EEC-FBF0DA0E9179}" type="slidenum">
              <a:rPr lang="en-GB" smtClean="0"/>
              <a:t>5</a:t>
            </a:fld>
            <a:endParaRPr lang="en-GB" dirty="0"/>
          </a:p>
        </p:txBody>
      </p:sp>
      <p:sp>
        <p:nvSpPr>
          <p:cNvPr id="5" name="Title 4"/>
          <p:cNvSpPr>
            <a:spLocks noGrp="1"/>
          </p:cNvSpPr>
          <p:nvPr>
            <p:ph type="title"/>
          </p:nvPr>
        </p:nvSpPr>
        <p:spPr/>
        <p:txBody>
          <a:bodyPr/>
          <a:lstStyle/>
          <a:p>
            <a:pPr marL="457200" indent="-457200">
              <a:buFont typeface="+mj-lt"/>
              <a:buAutoNum type="arabicPeriod"/>
            </a:pPr>
            <a:r>
              <a:rPr lang="en-US" dirty="0">
                <a:latin typeface="Arial Narrow" panose="020B0606020202030204" pitchFamily="34" charset="0"/>
                <a:cs typeface="Arial" panose="020B0604020202020204" pitchFamily="34" charset="0"/>
              </a:rPr>
              <a:t>Structure - Country Comparison</a:t>
            </a:r>
            <a:endParaRPr lang="de-AT" dirty="0"/>
          </a:p>
        </p:txBody>
      </p:sp>
    </p:spTree>
    <p:extLst>
      <p:ext uri="{BB962C8B-B14F-4D97-AF65-F5344CB8AC3E}">
        <p14:creationId xmlns:p14="http://schemas.microsoft.com/office/powerpoint/2010/main" val="22547242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Taxable Unit</a:t>
            </a:r>
          </a:p>
        </p:txBody>
      </p:sp>
      <p:sp>
        <p:nvSpPr>
          <p:cNvPr id="3" name="Untertitel 2"/>
          <p:cNvSpPr>
            <a:spLocks noGrp="1"/>
          </p:cNvSpPr>
          <p:nvPr>
            <p:ph type="subTitle" idx="1"/>
          </p:nvPr>
        </p:nvSpPr>
        <p:spPr/>
        <p:txBody>
          <a:bodyPr/>
          <a:lstStyle/>
          <a:p>
            <a:r>
              <a:rPr lang="en-GB" dirty="0"/>
              <a:t>Topic 2</a:t>
            </a:r>
          </a:p>
        </p:txBody>
      </p:sp>
      <p:sp>
        <p:nvSpPr>
          <p:cNvPr id="7" name="Textplatzhalter 6"/>
          <p:cNvSpPr>
            <a:spLocks noGrp="1"/>
          </p:cNvSpPr>
          <p:nvPr>
            <p:ph type="body" sz="quarter" idx="11"/>
          </p:nvPr>
        </p:nvSpPr>
        <p:spPr>
          <a:xfrm>
            <a:off x="287338" y="2941638"/>
            <a:ext cx="4284662" cy="805551"/>
          </a:xfrm>
        </p:spPr>
        <p:txBody>
          <a:bodyPr/>
          <a:lstStyle/>
          <a:p>
            <a:r>
              <a:rPr lang="en-US" dirty="0"/>
              <a:t>Introduction to the Topic by </a:t>
            </a:r>
            <a:r>
              <a:rPr lang="en-US" b="1" dirty="0"/>
              <a:t>A. </a:t>
            </a:r>
            <a:r>
              <a:rPr lang="en-US" b="1" dirty="0" err="1"/>
              <a:t>Kallergis</a:t>
            </a:r>
            <a:r>
              <a:rPr lang="en-US" dirty="0"/>
              <a:t> (</a:t>
            </a:r>
            <a:r>
              <a:rPr lang="en-US" dirty="0" err="1"/>
              <a:t>Panthéon</a:t>
            </a:r>
            <a:r>
              <a:rPr lang="en-US" dirty="0"/>
              <a:t>-Sorbonne University)</a:t>
            </a:r>
            <a:endParaRPr lang="en-GB" dirty="0"/>
          </a:p>
        </p:txBody>
      </p:sp>
    </p:spTree>
    <p:extLst>
      <p:ext uri="{BB962C8B-B14F-4D97-AF65-F5344CB8AC3E}">
        <p14:creationId xmlns:p14="http://schemas.microsoft.com/office/powerpoint/2010/main" val="25872078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7" y="1356315"/>
            <a:ext cx="7759644" cy="1672907"/>
          </a:xfrm>
        </p:spPr>
        <p:txBody>
          <a:bodyPr/>
          <a:lstStyle/>
          <a:p>
            <a:pPr marL="0" indent="0">
              <a:buNone/>
            </a:pPr>
            <a:endParaRPr lang="en-GB" dirty="0"/>
          </a:p>
          <a:p>
            <a:pPr>
              <a:buFont typeface="Arial" panose="020B0604020202020204" pitchFamily="34" charset="0"/>
              <a:buChar char="•"/>
            </a:pPr>
            <a:r>
              <a:rPr lang="en-GB" sz="2000" b="1" dirty="0">
                <a:latin typeface="Arial Narrow" panose="020B0606020202030204" pitchFamily="34" charset="0"/>
              </a:rPr>
              <a:t>Formal design</a:t>
            </a:r>
            <a:r>
              <a:rPr lang="en-GB" sz="2000" dirty="0">
                <a:latin typeface="Arial Narrow" panose="020B0606020202030204" pitchFamily="34" charset="0"/>
              </a:rPr>
              <a:t>: </a:t>
            </a:r>
          </a:p>
        </p:txBody>
      </p:sp>
      <p:sp>
        <p:nvSpPr>
          <p:cNvPr id="4" name="Slide Number Placeholder 3"/>
          <p:cNvSpPr>
            <a:spLocks noGrp="1"/>
          </p:cNvSpPr>
          <p:nvPr>
            <p:ph type="sldNum" sz="quarter" idx="12"/>
          </p:nvPr>
        </p:nvSpPr>
        <p:spPr/>
        <p:txBody>
          <a:bodyPr/>
          <a:lstStyle/>
          <a:p>
            <a:fld id="{BE3DC40E-DBBE-4E2D-9EEC-FBF0DA0E9179}" type="slidenum">
              <a:rPr lang="en-GB" smtClean="0"/>
              <a:t>7</a:t>
            </a:fld>
            <a:endParaRPr lang="en-GB" dirty="0"/>
          </a:p>
        </p:txBody>
      </p:sp>
      <p:sp>
        <p:nvSpPr>
          <p:cNvPr id="5" name="Title 4"/>
          <p:cNvSpPr>
            <a:spLocks noGrp="1"/>
          </p:cNvSpPr>
          <p:nvPr>
            <p:ph type="title"/>
          </p:nvPr>
        </p:nvSpPr>
        <p:spPr/>
        <p:txBody>
          <a:bodyPr/>
          <a:lstStyle/>
          <a:p>
            <a:pPr marL="457200" indent="-457200">
              <a:buFont typeface="+mj-lt"/>
              <a:buAutoNum type="arabicPeriod" startAt="2"/>
            </a:pPr>
            <a:r>
              <a:rPr lang="en-GB" dirty="0">
                <a:latin typeface="Arial Narrow" panose="020B0606020202030204" pitchFamily="34" charset="0"/>
                <a:cs typeface="Arial Narrow"/>
              </a:rPr>
              <a:t>Taxable Unit</a:t>
            </a:r>
            <a:endParaRPr lang="de-AT" dirty="0">
              <a:latin typeface="Arial Narrow" panose="020B0606020202030204" pitchFamily="34" charset="0"/>
            </a:endParaRPr>
          </a:p>
        </p:txBody>
      </p:sp>
      <p:sp>
        <p:nvSpPr>
          <p:cNvPr id="6" name="Content Placeholder 1"/>
          <p:cNvSpPr txBox="1">
            <a:spLocks/>
          </p:cNvSpPr>
          <p:nvPr/>
        </p:nvSpPr>
        <p:spPr>
          <a:xfrm>
            <a:off x="462407" y="2966887"/>
            <a:ext cx="7759644" cy="2367113"/>
          </a:xfrm>
          <a:prstGeom prst="rect">
            <a:avLst/>
          </a:prstGeom>
        </p:spPr>
        <p:txBody>
          <a:bodyPr vert="horz" lIns="0" tIns="45715" rIns="0" bIns="45715" rtlCol="0">
            <a:norm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39" indent="-285739">
              <a:buFont typeface="Arial"/>
              <a:buChar char="•"/>
            </a:pPr>
            <a:r>
              <a:rPr lang="en-GB" sz="2000" b="1" dirty="0">
                <a:latin typeface="Arial Narrow" panose="020B0606020202030204" pitchFamily="34" charset="0"/>
                <a:cs typeface="Arial" panose="020B0604020202020204" pitchFamily="34" charset="0"/>
              </a:rPr>
              <a:t>Substantial analysis</a:t>
            </a:r>
            <a:r>
              <a:rPr lang="en-GB" sz="2000" dirty="0">
                <a:latin typeface="Arial Narrow" panose="020B0606020202030204" pitchFamily="34" charset="0"/>
                <a:cs typeface="Arial" panose="020B0604020202020204" pitchFamily="34" charset="0"/>
              </a:rPr>
              <a:t>:</a:t>
            </a:r>
          </a:p>
          <a:p>
            <a:pPr marL="666724" lvl="1" indent="-285739">
              <a:buFontTx/>
              <a:buChar char="-"/>
            </a:pPr>
            <a:r>
              <a:rPr lang="en-GB" sz="2000" dirty="0">
                <a:latin typeface="Arial Narrow" panose="020B0606020202030204" pitchFamily="34" charset="0"/>
                <a:cs typeface="Arial" panose="020B0604020202020204" pitchFamily="34" charset="0"/>
              </a:rPr>
              <a:t>scope of the taxable unit (individual / family / other)</a:t>
            </a:r>
          </a:p>
          <a:p>
            <a:pPr marL="666724" lvl="1" indent="-285739">
              <a:buFontTx/>
              <a:buChar char="-"/>
            </a:pPr>
            <a:r>
              <a:rPr lang="en-GB" sz="2000" dirty="0">
                <a:latin typeface="Arial Narrow" panose="020B0606020202030204" pitchFamily="34" charset="0"/>
                <a:cs typeface="Arial" panose="020B0604020202020204" pitchFamily="34" charset="0"/>
              </a:rPr>
              <a:t>filing liability &amp; assessment of the taxable unit’s income</a:t>
            </a:r>
          </a:p>
          <a:p>
            <a:pPr marL="666724" lvl="1" indent="-285739">
              <a:buFontTx/>
              <a:buChar char="-"/>
            </a:pPr>
            <a:r>
              <a:rPr lang="en-GB" sz="2000" dirty="0">
                <a:latin typeface="Arial Narrow" panose="020B0606020202030204" pitchFamily="34" charset="0"/>
                <a:cs typeface="Arial" panose="020B0604020202020204" pitchFamily="34" charset="0"/>
              </a:rPr>
              <a:t>tax benefits applicable to the taxable unit</a:t>
            </a:r>
          </a:p>
          <a:p>
            <a:pPr marL="666724" lvl="1" indent="-285739">
              <a:buFontTx/>
              <a:buChar char="-"/>
            </a:pPr>
            <a:r>
              <a:rPr lang="en-GB" sz="2000" dirty="0">
                <a:latin typeface="Arial Narrow" panose="020B0606020202030204" pitchFamily="34" charset="0"/>
                <a:cs typeface="Arial" panose="020B0604020202020204" pitchFamily="34" charset="0"/>
              </a:rPr>
              <a:t>tax residence/domicile: personal / economic criteria or deemed residence</a:t>
            </a:r>
          </a:p>
          <a:p>
            <a:pPr marL="666724" lvl="1" indent="-285739">
              <a:buFontTx/>
              <a:buChar char="-"/>
            </a:pPr>
            <a:r>
              <a:rPr lang="en-GB" sz="2000" dirty="0">
                <a:latin typeface="Arial Narrow" panose="020B0606020202030204" pitchFamily="34" charset="0"/>
                <a:cs typeface="Arial" panose="020B0604020202020204" pitchFamily="34" charset="0"/>
              </a:rPr>
              <a:t>extent of tax liability of residents / non-residents</a:t>
            </a:r>
            <a:endParaRPr lang="en-GB" sz="2000" b="1" dirty="0">
              <a:latin typeface="Arial Narrow" panose="020B0606020202030204" pitchFamily="34" charset="0"/>
              <a:cs typeface="Arial" panose="020B0604020202020204" pitchFamily="34" charset="0"/>
            </a:endParaRPr>
          </a:p>
          <a:p>
            <a:endParaRPr lang="en-GB" dirty="0"/>
          </a:p>
        </p:txBody>
      </p:sp>
      <p:sp>
        <p:nvSpPr>
          <p:cNvPr id="9" name="TextBox 8"/>
          <p:cNvSpPr txBox="1"/>
          <p:nvPr/>
        </p:nvSpPr>
        <p:spPr>
          <a:xfrm>
            <a:off x="4247848" y="1285873"/>
            <a:ext cx="626186" cy="400110"/>
          </a:xfrm>
          <a:prstGeom prst="rect">
            <a:avLst/>
          </a:prstGeom>
          <a:noFill/>
        </p:spPr>
        <p:txBody>
          <a:bodyPr wrap="square" rtlCol="0">
            <a:spAutoFit/>
          </a:bodyPr>
          <a:lstStyle/>
          <a:p>
            <a:pPr algn="ctr"/>
            <a:r>
              <a:rPr lang="en-US" sz="2000" dirty="0">
                <a:latin typeface="Arial Narrow" panose="020B0606020202030204" pitchFamily="34" charset="0"/>
              </a:rPr>
              <a:t>vs.</a:t>
            </a:r>
          </a:p>
        </p:txBody>
      </p:sp>
      <p:sp>
        <p:nvSpPr>
          <p:cNvPr id="11" name="TextBox 10"/>
          <p:cNvSpPr txBox="1"/>
          <p:nvPr/>
        </p:nvSpPr>
        <p:spPr>
          <a:xfrm>
            <a:off x="4342229" y="2192769"/>
            <a:ext cx="626186" cy="400110"/>
          </a:xfrm>
          <a:prstGeom prst="rect">
            <a:avLst/>
          </a:prstGeom>
          <a:noFill/>
        </p:spPr>
        <p:txBody>
          <a:bodyPr wrap="square" rtlCol="0">
            <a:spAutoFit/>
          </a:bodyPr>
          <a:lstStyle/>
          <a:p>
            <a:pPr algn="ctr"/>
            <a:r>
              <a:rPr lang="en-US" sz="2000" dirty="0">
                <a:latin typeface="Arial Narrow" panose="020B0606020202030204" pitchFamily="34" charset="0"/>
              </a:rPr>
              <a:t>vs.</a:t>
            </a:r>
          </a:p>
        </p:txBody>
      </p:sp>
      <p:sp>
        <p:nvSpPr>
          <p:cNvPr id="19" name="Rectangle 18"/>
          <p:cNvSpPr/>
          <p:nvPr/>
        </p:nvSpPr>
        <p:spPr>
          <a:xfrm>
            <a:off x="2350171" y="1278661"/>
            <a:ext cx="1866217"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en-US" sz="2000" dirty="0">
                <a:latin typeface="Arial Narrow" panose="020B0606020202030204" pitchFamily="34" charset="0"/>
              </a:rPr>
              <a:t>Individual taxation</a:t>
            </a:r>
          </a:p>
        </p:txBody>
      </p:sp>
      <p:sp>
        <p:nvSpPr>
          <p:cNvPr id="20" name="Rectangle 19"/>
          <p:cNvSpPr/>
          <p:nvPr/>
        </p:nvSpPr>
        <p:spPr>
          <a:xfrm>
            <a:off x="4905494" y="1261499"/>
            <a:ext cx="1422184" cy="40011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en-US" sz="2000" dirty="0">
                <a:latin typeface="Arial Narrow" panose="020B0606020202030204" pitchFamily="34" charset="0"/>
              </a:rPr>
              <a:t>Joint taxation</a:t>
            </a:r>
          </a:p>
        </p:txBody>
      </p:sp>
      <p:sp>
        <p:nvSpPr>
          <p:cNvPr id="21" name="Rectangle 20"/>
          <p:cNvSpPr/>
          <p:nvPr/>
        </p:nvSpPr>
        <p:spPr>
          <a:xfrm>
            <a:off x="2350171" y="2073042"/>
            <a:ext cx="2052165" cy="707886"/>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de-DE" sz="2000" dirty="0">
                <a:latin typeface="Arial Narrow" panose="020B0606020202030204" pitchFamily="34" charset="0"/>
              </a:rPr>
              <a:t>resident / </a:t>
            </a:r>
            <a:r>
              <a:rPr lang="en-GB" sz="2000" dirty="0">
                <a:latin typeface="Arial Narrow" panose="020B0606020202030204" pitchFamily="34" charset="0"/>
              </a:rPr>
              <a:t>domiciled</a:t>
            </a:r>
            <a:r>
              <a:rPr lang="de-DE" sz="2000" dirty="0">
                <a:latin typeface="Arial Narrow" panose="020B0606020202030204" pitchFamily="34" charset="0"/>
              </a:rPr>
              <a:t> </a:t>
            </a:r>
          </a:p>
          <a:p>
            <a:pPr algn="ctr"/>
            <a:r>
              <a:rPr lang="en-GB" sz="2000" dirty="0">
                <a:latin typeface="Arial Narrow" panose="020B0606020202030204" pitchFamily="34" charset="0"/>
              </a:rPr>
              <a:t>individuals</a:t>
            </a:r>
          </a:p>
        </p:txBody>
      </p:sp>
      <p:sp>
        <p:nvSpPr>
          <p:cNvPr id="22" name="Rectangle 21"/>
          <p:cNvSpPr/>
          <p:nvPr/>
        </p:nvSpPr>
        <p:spPr>
          <a:xfrm>
            <a:off x="4905493" y="2073042"/>
            <a:ext cx="2847029" cy="707886"/>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de-DE" sz="2000" dirty="0">
                <a:latin typeface="Arial Narrow" panose="020B0606020202030204" pitchFamily="34" charset="0"/>
              </a:rPr>
              <a:t>non-resident / </a:t>
            </a:r>
            <a:r>
              <a:rPr lang="en-GB" sz="2000" dirty="0">
                <a:latin typeface="Arial Narrow" panose="020B0606020202030204" pitchFamily="34" charset="0"/>
              </a:rPr>
              <a:t>non-domiciled</a:t>
            </a:r>
            <a:r>
              <a:rPr lang="de-DE" sz="2000" dirty="0">
                <a:latin typeface="Arial Narrow" panose="020B0606020202030204" pitchFamily="34" charset="0"/>
              </a:rPr>
              <a:t> </a:t>
            </a:r>
            <a:r>
              <a:rPr lang="en-GB" sz="2000" dirty="0">
                <a:latin typeface="Arial Narrow" panose="020B0606020202030204" pitchFamily="34" charset="0"/>
              </a:rPr>
              <a:t>individuals</a:t>
            </a:r>
          </a:p>
        </p:txBody>
      </p:sp>
    </p:spTree>
    <p:extLst>
      <p:ext uri="{BB962C8B-B14F-4D97-AF65-F5344CB8AC3E}">
        <p14:creationId xmlns:p14="http://schemas.microsoft.com/office/powerpoint/2010/main" val="36428750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07" y="1103641"/>
            <a:ext cx="8141292" cy="4021725"/>
          </a:xfrm>
        </p:spPr>
        <p:txBody>
          <a:bodyPr>
            <a:noAutofit/>
          </a:bodyPr>
          <a:lstStyle/>
          <a:p>
            <a:pPr algn="just"/>
            <a:r>
              <a:rPr lang="en-GB" sz="1800" b="1" dirty="0">
                <a:latin typeface="Arial Narrow" panose="020B0606020202030204" pitchFamily="34" charset="0"/>
                <a:cs typeface="Arial" panose="020B0604020202020204" pitchFamily="34" charset="0"/>
              </a:rPr>
              <a:t>Austria</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cs typeface="Arial" panose="020B0604020202020204" pitchFamily="34" charset="0"/>
              </a:rPr>
              <a:t>no household taxation (since 1972), no family/spousal splitting or other considerations of marriage/partnership, but numerous child-related tax credits (especially “Family Bonus Plus” of € 1.500/child/year) and transfer </a:t>
            </a:r>
            <a:r>
              <a:rPr lang="en-GB" sz="1800" dirty="0" smtClean="0">
                <a:latin typeface="Arial Narrow" panose="020B0606020202030204" pitchFamily="34" charset="0"/>
                <a:cs typeface="Arial" panose="020B0604020202020204" pitchFamily="34" charset="0"/>
              </a:rPr>
              <a:t>payments</a:t>
            </a:r>
            <a:endParaRPr lang="en-GB" sz="1800" b="1" dirty="0" smtClean="0">
              <a:latin typeface="Arial Narrow" panose="020B0606020202030204" pitchFamily="34" charset="0"/>
              <a:cs typeface="Arial" panose="020B0604020202020204" pitchFamily="34" charset="0"/>
            </a:endParaRPr>
          </a:p>
          <a:p>
            <a:pPr algn="just"/>
            <a:r>
              <a:rPr lang="en-GB" sz="1800" b="1" dirty="0" smtClean="0">
                <a:latin typeface="Arial Narrow" panose="020B0606020202030204" pitchFamily="34" charset="0"/>
                <a:cs typeface="Arial" panose="020B0604020202020204" pitchFamily="34" charset="0"/>
              </a:rPr>
              <a:t>France</a:t>
            </a:r>
            <a:r>
              <a:rPr lang="en-GB" sz="1800" dirty="0" smtClean="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smtClean="0">
                <a:latin typeface="Arial Narrow" panose="020B0606020202030204" pitchFamily="34" charset="0"/>
                <a:cs typeface="Arial" panose="020B0604020202020204" pitchFamily="34" charset="0"/>
              </a:rPr>
              <a:t>h</a:t>
            </a:r>
            <a:r>
              <a:rPr lang="en-GB" sz="1800" dirty="0" smtClean="0">
                <a:latin typeface="Arial Narrow" panose="020B0606020202030204" pitchFamily="34" charset="0"/>
              </a:rPr>
              <a:t>ousehold </a:t>
            </a:r>
            <a:r>
              <a:rPr lang="en-GB" sz="1800" dirty="0">
                <a:latin typeface="Arial Narrow" panose="020B0606020202030204" pitchFamily="34" charset="0"/>
              </a:rPr>
              <a:t>taxation, family splitting on considerations of marriage/partnership and child-related (system of “family coefficient”) / tax residence status (personal, economic criteria or deemed residence) / residence qualified separately for members of the tax </a:t>
            </a:r>
            <a:r>
              <a:rPr lang="en-GB" sz="1800" dirty="0" smtClean="0">
                <a:latin typeface="Arial Narrow" panose="020B0606020202030204" pitchFamily="34" charset="0"/>
              </a:rPr>
              <a:t>household</a:t>
            </a:r>
          </a:p>
          <a:p>
            <a:pPr algn="just"/>
            <a:r>
              <a:rPr lang="en-GB" sz="1800" b="1" dirty="0" smtClean="0">
                <a:latin typeface="Arial Narrow" panose="020B0606020202030204" pitchFamily="34" charset="0"/>
                <a:cs typeface="Arial" panose="020B0604020202020204" pitchFamily="34" charset="0"/>
              </a:rPr>
              <a:t>Germany</a:t>
            </a:r>
            <a:r>
              <a:rPr lang="en-GB" sz="1800" dirty="0" smtClean="0">
                <a:latin typeface="Arial Narrow" panose="020B0606020202030204" pitchFamily="34" charset="0"/>
                <a:cs typeface="Arial" panose="020B0604020202020204" pitchFamily="34" charset="0"/>
              </a:rPr>
              <a:t>: single </a:t>
            </a:r>
            <a:r>
              <a:rPr lang="en-GB" sz="1800" dirty="0">
                <a:latin typeface="Arial Narrow" panose="020B0606020202030204" pitchFamily="34" charset="0"/>
                <a:cs typeface="Arial" panose="020B0604020202020204" pitchFamily="34" charset="0"/>
              </a:rPr>
              <a:t>taxation, but joint assessment and splitting (equalization of individual incomes) for spouses. Generous child free-allowances of € </a:t>
            </a:r>
            <a:r>
              <a:rPr lang="en-GB" sz="1800" dirty="0" smtClean="0">
                <a:latin typeface="Arial Narrow" panose="020B0606020202030204" pitchFamily="34" charset="0"/>
                <a:cs typeface="Arial" panose="020B0604020202020204" pitchFamily="34" charset="0"/>
              </a:rPr>
              <a:t>8,388 </a:t>
            </a:r>
            <a:r>
              <a:rPr lang="en-GB" sz="1800" dirty="0">
                <a:latin typeface="Arial Narrow" panose="020B0606020202030204" pitchFamily="34" charset="0"/>
                <a:cs typeface="Arial" panose="020B0604020202020204" pitchFamily="34" charset="0"/>
              </a:rPr>
              <a:t>per child and year (excluding child-related transfer payments, however</a:t>
            </a:r>
            <a:r>
              <a:rPr lang="en-GB" sz="1800" dirty="0" smtClean="0">
                <a:latin typeface="Arial Narrow" panose="020B0606020202030204" pitchFamily="34" charset="0"/>
                <a:cs typeface="Arial" panose="020B0604020202020204" pitchFamily="34" charset="0"/>
              </a:rPr>
              <a:t>)</a:t>
            </a:r>
            <a:endParaRPr lang="en-GB" sz="1800" dirty="0">
              <a:latin typeface="Arial Narrow" panose="020B0606020202030204" pitchFamily="34" charset="0"/>
              <a:cs typeface="Arial" panose="020B0604020202020204" pitchFamily="34" charset="0"/>
            </a:endParaRPr>
          </a:p>
          <a:p>
            <a:pPr algn="just"/>
            <a:r>
              <a:rPr lang="en-GB" sz="1800" b="1" dirty="0">
                <a:latin typeface="Arial Narrow" panose="020B0606020202030204" pitchFamily="34" charset="0"/>
                <a:cs typeface="Arial" panose="020B0604020202020204" pitchFamily="34" charset="0"/>
              </a:rPr>
              <a:t>Spain</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rPr>
              <a:t>single taxation as a rule (members of the Family Unit may opt to present a single self-assessment). No quotient/no splitting. Personal and family allowances (</a:t>
            </a:r>
            <a:r>
              <a:rPr lang="en-GB" sz="1800" i="1" dirty="0">
                <a:latin typeface="Arial Narrow" panose="020B0606020202030204" pitchFamily="34" charset="0"/>
              </a:rPr>
              <a:t>minimum </a:t>
            </a:r>
            <a:r>
              <a:rPr lang="en-GB" sz="1800" i="1" dirty="0" err="1">
                <a:latin typeface="Arial Narrow" panose="020B0606020202030204" pitchFamily="34" charset="0"/>
              </a:rPr>
              <a:t>vitale</a:t>
            </a:r>
            <a:r>
              <a:rPr lang="en-GB" sz="1800" i="1" dirty="0">
                <a:latin typeface="Arial Narrow" panose="020B0606020202030204" pitchFamily="34" charset="0"/>
              </a:rPr>
              <a:t> </a:t>
            </a:r>
            <a:r>
              <a:rPr lang="en-GB" sz="1800" dirty="0">
                <a:latin typeface="Arial Narrow" panose="020B0606020202030204" pitchFamily="34" charset="0"/>
              </a:rPr>
              <a:t>and regional family deductions)</a:t>
            </a:r>
          </a:p>
          <a:p>
            <a:pPr algn="just"/>
            <a:r>
              <a:rPr lang="en-GB" sz="1800" b="1" dirty="0">
                <a:latin typeface="Arial Narrow" panose="020B0606020202030204" pitchFamily="34" charset="0"/>
                <a:cs typeface="Arial" panose="020B0604020202020204" pitchFamily="34" charset="0"/>
              </a:rPr>
              <a:t>UK</a:t>
            </a:r>
            <a:r>
              <a:rPr lang="en-GB" sz="1800" dirty="0">
                <a:latin typeface="Arial Narrow" panose="020B0606020202030204" pitchFamily="34" charset="0"/>
                <a:cs typeface="Arial" panose="020B0604020202020204" pitchFamily="34" charset="0"/>
              </a:rPr>
              <a:t>:</a:t>
            </a:r>
            <a:r>
              <a:rPr lang="en-GB" sz="1800" b="1" dirty="0">
                <a:latin typeface="Arial Narrow" panose="020B0606020202030204" pitchFamily="34" charset="0"/>
                <a:cs typeface="Arial" panose="020B0604020202020204" pitchFamily="34" charset="0"/>
              </a:rPr>
              <a:t> </a:t>
            </a:r>
            <a:r>
              <a:rPr lang="en-GB" sz="1800" dirty="0">
                <a:latin typeface="Arial Narrow" panose="020B0606020202030204" pitchFamily="34" charset="0"/>
              </a:rPr>
              <a:t>individuals are the taxable unit | residence status &amp; domicile status/ “deemed domiciled”| marriage allowance | special regime for residents/non-domiciled </a:t>
            </a:r>
            <a:r>
              <a:rPr lang="en-GB" sz="1800" dirty="0" smtClean="0">
                <a:latin typeface="Arial Narrow" panose="020B0606020202030204" pitchFamily="34" charset="0"/>
              </a:rPr>
              <a:t>(topic </a:t>
            </a:r>
            <a:r>
              <a:rPr lang="en-GB" sz="1800" dirty="0">
                <a:latin typeface="Arial Narrow" panose="020B0606020202030204" pitchFamily="34" charset="0"/>
              </a:rPr>
              <a:t>5)</a:t>
            </a:r>
          </a:p>
        </p:txBody>
      </p:sp>
      <p:sp>
        <p:nvSpPr>
          <p:cNvPr id="4" name="Slide Number Placeholder 3"/>
          <p:cNvSpPr>
            <a:spLocks noGrp="1"/>
          </p:cNvSpPr>
          <p:nvPr>
            <p:ph type="sldNum" sz="quarter" idx="12"/>
          </p:nvPr>
        </p:nvSpPr>
        <p:spPr/>
        <p:txBody>
          <a:bodyPr/>
          <a:lstStyle/>
          <a:p>
            <a:fld id="{BE3DC40E-DBBE-4E2D-9EEC-FBF0DA0E9179}" type="slidenum">
              <a:rPr lang="en-GB" smtClean="0"/>
              <a:t>8</a:t>
            </a:fld>
            <a:endParaRPr lang="en-GB" dirty="0"/>
          </a:p>
        </p:txBody>
      </p:sp>
      <p:sp>
        <p:nvSpPr>
          <p:cNvPr id="5" name="Title 4"/>
          <p:cNvSpPr>
            <a:spLocks noGrp="1"/>
          </p:cNvSpPr>
          <p:nvPr>
            <p:ph type="title"/>
          </p:nvPr>
        </p:nvSpPr>
        <p:spPr/>
        <p:txBody>
          <a:bodyPr/>
          <a:lstStyle/>
          <a:p>
            <a:pPr marL="457200" indent="-457200">
              <a:buFont typeface="+mj-lt"/>
              <a:buAutoNum type="arabicPeriod" startAt="2"/>
            </a:pPr>
            <a:r>
              <a:rPr lang="en-US" dirty="0">
                <a:latin typeface="Arial Narrow" panose="020B0606020202030204" pitchFamily="34" charset="0"/>
                <a:cs typeface="Arial" panose="020B0604020202020204" pitchFamily="34" charset="0"/>
              </a:rPr>
              <a:t>Taxable Unit - Country Comparison</a:t>
            </a:r>
            <a:endParaRPr lang="de-AT" dirty="0"/>
          </a:p>
        </p:txBody>
      </p:sp>
    </p:spTree>
    <p:extLst>
      <p:ext uri="{BB962C8B-B14F-4D97-AF65-F5344CB8AC3E}">
        <p14:creationId xmlns:p14="http://schemas.microsoft.com/office/powerpoint/2010/main" val="6552512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Rates</a:t>
            </a:r>
          </a:p>
        </p:txBody>
      </p:sp>
      <p:sp>
        <p:nvSpPr>
          <p:cNvPr id="3" name="Untertitel 2"/>
          <p:cNvSpPr>
            <a:spLocks noGrp="1"/>
          </p:cNvSpPr>
          <p:nvPr>
            <p:ph type="subTitle" idx="1"/>
          </p:nvPr>
        </p:nvSpPr>
        <p:spPr/>
        <p:txBody>
          <a:bodyPr/>
          <a:lstStyle/>
          <a:p>
            <a:r>
              <a:rPr lang="en-GB" dirty="0"/>
              <a:t>Topic 3</a:t>
            </a:r>
          </a:p>
        </p:txBody>
      </p:sp>
      <p:sp>
        <p:nvSpPr>
          <p:cNvPr id="7" name="Textplatzhalter 6"/>
          <p:cNvSpPr>
            <a:spLocks noGrp="1"/>
          </p:cNvSpPr>
          <p:nvPr>
            <p:ph type="body" sz="quarter" idx="11"/>
          </p:nvPr>
        </p:nvSpPr>
        <p:spPr>
          <a:xfrm>
            <a:off x="287338" y="2941638"/>
            <a:ext cx="4284662" cy="805551"/>
          </a:xfrm>
        </p:spPr>
        <p:txBody>
          <a:bodyPr/>
          <a:lstStyle/>
          <a:p>
            <a:r>
              <a:rPr lang="en-US" dirty="0"/>
              <a:t>Introduction to the Topic by </a:t>
            </a:r>
            <a:r>
              <a:rPr lang="en-US" b="1" dirty="0"/>
              <a:t>F. A. </a:t>
            </a:r>
            <a:r>
              <a:rPr lang="en-US" b="1" dirty="0" err="1"/>
              <a:t>García</a:t>
            </a:r>
            <a:r>
              <a:rPr lang="en-US" b="1" dirty="0"/>
              <a:t> Prats</a:t>
            </a:r>
            <a:r>
              <a:rPr lang="en-US" dirty="0"/>
              <a:t> (Universidad de Valencia)</a:t>
            </a:r>
            <a:endParaRPr lang="en-GB" dirty="0"/>
          </a:p>
        </p:txBody>
      </p:sp>
    </p:spTree>
    <p:extLst>
      <p:ext uri="{BB962C8B-B14F-4D97-AF65-F5344CB8AC3E}">
        <p14:creationId xmlns:p14="http://schemas.microsoft.com/office/powerpoint/2010/main" val="407872576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Sample Presentation 16x10.potx" id="{511FF180-4D0F-403C-89D7-FBF2C89D6356}" vid="{4FD58E8B-C4BA-4659-9751-AF45EDD05A04}"/>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2" ma:contentTypeDescription="Ein neues Dokument erstellen." ma:contentTypeScope="" ma:versionID="b5ccb5bb211b6ddcc624790d84f2bb9f">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046596c9011a87760a505164f9d920d3"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Sample presenation in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42DCDB46-97FB-48E3-9F6B-DDBBA7BA9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9857B5-BC10-4782-8A0F-717F20E5E229}">
  <ds:schemaRefs>
    <ds:schemaRef ds:uri="http://schemas.microsoft.com/sharepoint/v3/contenttype/forms"/>
  </ds:schemaRefs>
</ds:datastoreItem>
</file>

<file path=customXml/itemProps3.xml><?xml version="1.0" encoding="utf-8"?>
<ds:datastoreItem xmlns:ds="http://schemas.openxmlformats.org/officeDocument/2006/customXml" ds:itemID="{95929A89-D8E6-4794-A98F-6609FAAECB3B}">
  <ds:schemaRefs>
    <ds:schemaRef ds:uri="http://schemas.microsoft.com/office/infopath/2007/PartnerControls"/>
    <ds:schemaRef ds:uri="1a8d9a65-8471-4209-a900-f8e11db75e0a"/>
    <ds:schemaRef ds:uri="http://purl.org/dc/elements/1.1/"/>
    <ds:schemaRef ds:uri="http://schemas.openxmlformats.org/package/2006/metadata/core-properties"/>
    <ds:schemaRef ds:uri="http://purl.org/dc/terms/"/>
    <ds:schemaRef ds:uri="dde413db-0745-4f3a-8dca-564dc7ff6f7d"/>
    <ds:schemaRef ds:uri="08b0a3ee-3d2a-451c-9a1a-7e5d5b0c9c77"/>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WU Sample Presentation 16x10</Template>
  <TotalTime>0</TotalTime>
  <Words>1632</Words>
  <Application>Microsoft Office PowerPoint</Application>
  <PresentationFormat>On-screen Show (16:10)</PresentationFormat>
  <Paragraphs>151</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Georgia</vt:lpstr>
      <vt:lpstr>Symbol</vt:lpstr>
      <vt:lpstr>Verdana</vt:lpstr>
      <vt:lpstr>Wingdings</vt:lpstr>
      <vt:lpstr>WU 16:10</vt:lpstr>
      <vt:lpstr>Personal Income Taxation</vt:lpstr>
      <vt:lpstr>Our Panel</vt:lpstr>
      <vt:lpstr>Structure</vt:lpstr>
      <vt:lpstr>Structure</vt:lpstr>
      <vt:lpstr>Structure - Country Comparison</vt:lpstr>
      <vt:lpstr>Taxable Unit</vt:lpstr>
      <vt:lpstr>Taxable Unit</vt:lpstr>
      <vt:lpstr>Taxable Unit - Country Comparison</vt:lpstr>
      <vt:lpstr>Rates</vt:lpstr>
      <vt:lpstr>Rates</vt:lpstr>
      <vt:lpstr>Rates - Country Comparison</vt:lpstr>
      <vt:lpstr>Treatment of Income from Capital</vt:lpstr>
      <vt:lpstr>Capital Income | Yields and Gains</vt:lpstr>
      <vt:lpstr>Capital Income | Yields and Gains - Country Comparison</vt:lpstr>
      <vt:lpstr>Alternative Regimes and Substitute Taxes</vt:lpstr>
      <vt:lpstr>Alternative Regimes and Substitute Taxes</vt:lpstr>
      <vt:lpstr>Alternative Regimes and Substitute Taxes - Country Comparison</vt:lpstr>
      <vt:lpstr>Questions/Dibattito</vt:lpstr>
      <vt:lpstr>Grazie per l’attenzione!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2021-10-23T09:32:22Z</dcterms:created>
  <dcterms:modified xsi:type="dcterms:W3CDTF">2021-10-27T10:53:20Z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